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4584" r:id="rId2"/>
  </p:sldMasterIdLst>
  <p:notesMasterIdLst>
    <p:notesMasterId r:id="rId62"/>
  </p:notesMasterIdLst>
  <p:handoutMasterIdLst>
    <p:handoutMasterId r:id="rId63"/>
  </p:handoutMasterIdLst>
  <p:sldIdLst>
    <p:sldId id="3391" r:id="rId3"/>
    <p:sldId id="3363" r:id="rId4"/>
    <p:sldId id="3297" r:id="rId5"/>
    <p:sldId id="3293" r:id="rId6"/>
    <p:sldId id="3390" r:id="rId7"/>
    <p:sldId id="3359" r:id="rId8"/>
    <p:sldId id="3360" r:id="rId9"/>
    <p:sldId id="3346" r:id="rId10"/>
    <p:sldId id="3369" r:id="rId11"/>
    <p:sldId id="3347" r:id="rId12"/>
    <p:sldId id="3364" r:id="rId13"/>
    <p:sldId id="3349" r:id="rId14"/>
    <p:sldId id="3388" r:id="rId15"/>
    <p:sldId id="3350" r:id="rId16"/>
    <p:sldId id="3351" r:id="rId17"/>
    <p:sldId id="3352" r:id="rId18"/>
    <p:sldId id="3389" r:id="rId19"/>
    <p:sldId id="3353" r:id="rId20"/>
    <p:sldId id="3354" r:id="rId21"/>
    <p:sldId id="3362" r:id="rId22"/>
    <p:sldId id="3379" r:id="rId23"/>
    <p:sldId id="3368" r:id="rId24"/>
    <p:sldId id="3356" r:id="rId25"/>
    <p:sldId id="3387" r:id="rId26"/>
    <p:sldId id="3304" r:id="rId27"/>
    <p:sldId id="3305" r:id="rId28"/>
    <p:sldId id="3306" r:id="rId29"/>
    <p:sldId id="3321" r:id="rId30"/>
    <p:sldId id="3311" r:id="rId31"/>
    <p:sldId id="3310" r:id="rId32"/>
    <p:sldId id="3385" r:id="rId33"/>
    <p:sldId id="3386" r:id="rId34"/>
    <p:sldId id="3314" r:id="rId35"/>
    <p:sldId id="3315" r:id="rId36"/>
    <p:sldId id="3357" r:id="rId37"/>
    <p:sldId id="3322" r:id="rId38"/>
    <p:sldId id="3332" r:id="rId39"/>
    <p:sldId id="3324" r:id="rId40"/>
    <p:sldId id="3325" r:id="rId41"/>
    <p:sldId id="3326" r:id="rId42"/>
    <p:sldId id="3327" r:id="rId43"/>
    <p:sldId id="3328" r:id="rId44"/>
    <p:sldId id="3329" r:id="rId45"/>
    <p:sldId id="3323" r:id="rId46"/>
    <p:sldId id="3330" r:id="rId47"/>
    <p:sldId id="3331" r:id="rId48"/>
    <p:sldId id="3333" r:id="rId49"/>
    <p:sldId id="3334" r:id="rId50"/>
    <p:sldId id="3358" r:id="rId51"/>
    <p:sldId id="3342" r:id="rId52"/>
    <p:sldId id="3380" r:id="rId53"/>
    <p:sldId id="3375" r:id="rId54"/>
    <p:sldId id="3376" r:id="rId55"/>
    <p:sldId id="3377" r:id="rId56"/>
    <p:sldId id="3378" r:id="rId57"/>
    <p:sldId id="3382" r:id="rId58"/>
    <p:sldId id="3383" r:id="rId59"/>
    <p:sldId id="3384" r:id="rId60"/>
    <p:sldId id="3370" r:id="rId61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C50A70-E24F-433E-A5B6-0ED1D1329469}">
          <p14:sldIdLst>
            <p14:sldId id="3391"/>
            <p14:sldId id="3363"/>
            <p14:sldId id="3297"/>
            <p14:sldId id="3293"/>
            <p14:sldId id="3390"/>
            <p14:sldId id="3359"/>
            <p14:sldId id="3360"/>
            <p14:sldId id="3346"/>
            <p14:sldId id="3369"/>
            <p14:sldId id="3347"/>
            <p14:sldId id="3364"/>
            <p14:sldId id="3349"/>
            <p14:sldId id="3388"/>
            <p14:sldId id="3350"/>
            <p14:sldId id="3351"/>
            <p14:sldId id="3352"/>
            <p14:sldId id="3389"/>
            <p14:sldId id="3353"/>
            <p14:sldId id="3354"/>
            <p14:sldId id="3362"/>
            <p14:sldId id="3379"/>
            <p14:sldId id="3368"/>
            <p14:sldId id="3356"/>
            <p14:sldId id="3387"/>
            <p14:sldId id="3304"/>
            <p14:sldId id="3305"/>
            <p14:sldId id="3306"/>
            <p14:sldId id="3321"/>
            <p14:sldId id="3311"/>
            <p14:sldId id="3310"/>
            <p14:sldId id="3385"/>
            <p14:sldId id="3386"/>
            <p14:sldId id="3314"/>
            <p14:sldId id="3315"/>
            <p14:sldId id="3357"/>
            <p14:sldId id="3322"/>
            <p14:sldId id="3332"/>
            <p14:sldId id="3324"/>
            <p14:sldId id="3325"/>
            <p14:sldId id="3326"/>
            <p14:sldId id="3327"/>
            <p14:sldId id="3328"/>
            <p14:sldId id="3329"/>
            <p14:sldId id="3323"/>
            <p14:sldId id="3330"/>
            <p14:sldId id="3331"/>
            <p14:sldId id="3333"/>
            <p14:sldId id="3334"/>
            <p14:sldId id="3358"/>
            <p14:sldId id="3342"/>
            <p14:sldId id="3380"/>
            <p14:sldId id="3375"/>
            <p14:sldId id="3376"/>
            <p14:sldId id="3377"/>
            <p14:sldId id="3378"/>
            <p14:sldId id="3382"/>
            <p14:sldId id="3383"/>
            <p14:sldId id="3384"/>
            <p14:sldId id="33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006E9B"/>
    <a:srgbClr val="32BD4A"/>
    <a:srgbClr val="F89A36"/>
    <a:srgbClr val="6699FF"/>
    <a:srgbClr val="FF9900"/>
    <a:srgbClr val="00939B"/>
    <a:srgbClr val="00B5C3"/>
    <a:srgbClr val="003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70" autoAdjust="0"/>
    <p:restoredTop sz="80092" autoAdjust="0"/>
  </p:normalViewPr>
  <p:slideViewPr>
    <p:cSldViewPr>
      <p:cViewPr>
        <p:scale>
          <a:sx n="90" d="100"/>
          <a:sy n="90" d="100"/>
        </p:scale>
        <p:origin x="-2148" y="-6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3B2C96B0-0B15-4A95-9E3D-4ED80B24EE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5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BEC68BBC-3F72-4EE5-A3E6-B26904F4D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174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 smtClean="0"/>
              <a:pPr algn="r" eaLnBrk="1" hangingPunct="1">
                <a:spcBef>
                  <a:spcPct val="0"/>
                </a:spcBef>
              </a:pPr>
              <a:t>0</a:t>
            </a:fld>
            <a:endParaRPr lang="en-US" altLang="en-US" sz="13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42" indent="-285708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833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966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099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232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365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497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630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707544B-2C8D-43DA-B344-7BE8DA39F825}" type="slidenum">
              <a:rPr lang="en-US" altLang="en-US" sz="1300"/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 sz="13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 smtClean="0"/>
              <a:pPr algn="r" eaLnBrk="1" hangingPunct="1">
                <a:spcBef>
                  <a:spcPct val="0"/>
                </a:spcBef>
              </a:pPr>
              <a:t>58</a:t>
            </a:fld>
            <a:endParaRPr lang="en-US" altLang="en-US" sz="13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6"/>
            <a:ext cx="7772400" cy="13747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3657600"/>
            <a:ext cx="45720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73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C9F6BF0-DFA5-426E-953C-4CD371C6663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5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6986DD07-69EB-461C-A612-0FE954E2437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97799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EDC5B608-3626-4F14-8F5E-B4D9C146179B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3456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4CE69C62-DF2B-495E-B25B-7257B7FFDF1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7440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1"/>
            <a:ext cx="8229600" cy="4754563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596002E-8F80-4E0F-BF22-35D34BDAFF7F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73597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FC639D19-8BF4-4FAB-9C39-9A469562474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1801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D06E9-6BF4-4B5A-9C54-97D23166EB7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25527-90C2-476D-83B1-451AAA5E82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6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2B03E-832C-4B91-AB5F-196F53622D3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E712-5773-4354-8439-F70320E4F2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06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61F8-547B-45B9-B4D9-34E3A3808A27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6D001-0DC5-4EC9-9F29-A2B0DDCBE1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61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9E37F-1ACF-4EBC-8C6B-FFE9264D469D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0CB99-C85F-4400-92FE-A3FBB3DF2C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9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ACE6872-0AD7-46AA-93CA-96D80A141400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1069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5FAFB-3D98-464F-8FF2-8E89CC80307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BD731-AC55-458B-AF5C-2B8DC86D9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59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A59C9-B4DA-425E-8827-E464A8D8126F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740E4-8435-451F-9090-2CE48F2B5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2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A6D9F-2607-4086-9A3A-C3F419F5BFF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CFE2A-F838-4035-9E23-8910F95E6D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18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8B0A1-F5B6-41E8-AC1E-0469D08F069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07C55-259C-414F-81CA-26729F90E8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38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AE86C-C38F-40D8-89BD-D478FB3F6896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4E941-8880-480C-8AED-1653A74BFE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41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9C8EF-5467-4C68-976C-47837C0020B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6AE13-EDB3-4ECA-8867-A1AD145780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88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61C8F-319B-4113-A03F-4C37FD0EA4F2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A1C45-6FC4-41F2-B8F9-655BD7B169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2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1B39558-C603-4154-B3C9-F7E178302BC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3853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20A3C85-A83D-4B53-ACFA-58FAE312B01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8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D698C6E-8BE5-4184-A425-D2C36B20CD5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6481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1B5352B1-2538-4699-B878-16B52FEBD80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8456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8B352477-7916-49ED-A229-A6A177D8CF37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73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B2C69AD-223A-40F1-AC1B-7ACFF86EDEC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902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1335322-580A-4C6B-B4E9-9F5BD93FB83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6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7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1"/>
            <a:ext cx="82296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57800" y="6324601"/>
            <a:ext cx="342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sz="800" dirty="0"/>
          </a:p>
          <a:p>
            <a:pPr>
              <a:spcBef>
                <a:spcPct val="0"/>
              </a:spcBef>
              <a:defRPr/>
            </a:pPr>
            <a:fld id="{71BDCF84-D611-43B9-8763-7400AA5C2265}" type="slidenum">
              <a:rPr lang="en-US"/>
              <a:pPr>
                <a:spcBef>
                  <a:spcPct val="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457200" y="62484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1" name="TextBox 7"/>
          <p:cNvSpPr txBox="1">
            <a:spLocks noChangeArrowheads="1"/>
          </p:cNvSpPr>
          <p:nvPr userDrawn="1"/>
        </p:nvSpPr>
        <p:spPr bwMode="auto">
          <a:xfrm>
            <a:off x="388938" y="6343649"/>
            <a:ext cx="8354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9 Nov 2017</a:t>
            </a:r>
          </a:p>
          <a:p>
            <a:pPr algn="l" eaLnBrk="1" hangingPunct="1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Blockchain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60" r:id="rId1"/>
    <p:sldLayoutId id="2147485643" r:id="rId2"/>
    <p:sldLayoutId id="2147485644" r:id="rId3"/>
    <p:sldLayoutId id="2147485661" r:id="rId4"/>
    <p:sldLayoutId id="2147485645" r:id="rId5"/>
    <p:sldLayoutId id="2147485662" r:id="rId6"/>
    <p:sldLayoutId id="2147485663" r:id="rId7"/>
    <p:sldLayoutId id="2147485664" r:id="rId8"/>
    <p:sldLayoutId id="2147485665" r:id="rId9"/>
    <p:sldLayoutId id="2147485666" r:id="rId10"/>
    <p:sldLayoutId id="2147485667" r:id="rId11"/>
    <p:sldLayoutId id="2147485646" r:id="rId12"/>
    <p:sldLayoutId id="2147485647" r:id="rId13"/>
    <p:sldLayoutId id="2147485668" r:id="rId14"/>
    <p:sldLayoutId id="2147485648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483563-3C6E-4E9C-A750-15939102CB2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D305A2A-E777-47B0-ADB6-F780107D88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9" r:id="rId1"/>
    <p:sldLayoutId id="2147485650" r:id="rId2"/>
    <p:sldLayoutId id="2147485651" r:id="rId3"/>
    <p:sldLayoutId id="2147485652" r:id="rId4"/>
    <p:sldLayoutId id="2147485653" r:id="rId5"/>
    <p:sldLayoutId id="2147485654" r:id="rId6"/>
    <p:sldLayoutId id="2147485655" r:id="rId7"/>
    <p:sldLayoutId id="2147485656" r:id="rId8"/>
    <p:sldLayoutId id="2147485657" r:id="rId9"/>
    <p:sldLayoutId id="2147485658" r:id="rId10"/>
    <p:sldLayoutId id="2147485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linkedin.com/pulse/making-blockchain-safe-government-merged-mining-chains-tori-ada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jpe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09" y="533400"/>
            <a:ext cx="6447692" cy="3352800"/>
          </a:xfrm>
          <a:prstGeom prst="rect">
            <a:avLst/>
          </a:prstGeom>
        </p:spPr>
      </p:pic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533400" y="5562600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0800" y="3922693"/>
            <a:ext cx="633281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3. Deep Learning Chains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28" y="5943600"/>
            <a:ext cx="1768972" cy="5577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1" y="6044184"/>
            <a:ext cx="1362879" cy="411480"/>
          </a:xfrm>
          <a:prstGeom prst="rect">
            <a:avLst/>
          </a:prstGeom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890900" y="5308662"/>
            <a:ext cx="401955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600" dirty="0" smtClean="0">
                <a:solidFill>
                  <a:schemeClr val="bg1"/>
                </a:solidFill>
              </a:rPr>
              <a:t>Melanie Swan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Philosophy, Purdue University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melanie@BlockchainStudies.org</a:t>
            </a:r>
          </a:p>
        </p:txBody>
      </p:sp>
    </p:spTree>
    <p:extLst>
      <p:ext uri="{BB962C8B-B14F-4D97-AF65-F5344CB8AC3E}">
        <p14:creationId xmlns:p14="http://schemas.microsoft.com/office/powerpoint/2010/main" val="18217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AI problem?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553200" cy="4754563"/>
          </a:xfrm>
        </p:spPr>
        <p:txBody>
          <a:bodyPr/>
          <a:lstStyle/>
          <a:p>
            <a:r>
              <a:rPr lang="en-US" dirty="0" smtClean="0"/>
              <a:t>Computer capabilities can grow faster than human capabilities</a:t>
            </a:r>
          </a:p>
          <a:p>
            <a:endParaRPr lang="en-US" dirty="0"/>
          </a:p>
          <a:p>
            <a:r>
              <a:rPr lang="en-US" dirty="0" smtClean="0"/>
              <a:t>Therefore, one day computers might become vastly more capable than humans (i.e. </a:t>
            </a:r>
            <a:r>
              <a:rPr lang="en-US" dirty="0" err="1" smtClean="0"/>
              <a:t>superintelligent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And willfully or inadvertently present a danger to humans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9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https://www.cbsnews.com/news/cbsn-on-assignment-instagram-filtering-out-hate</a:t>
            </a:r>
            <a:r>
              <a:rPr lang="en-US" altLang="en-US" sz="800" i="1" dirty="0" smtClean="0"/>
              <a:t>/, https</a:t>
            </a:r>
            <a:r>
              <a:rPr lang="en-US" altLang="en-US" sz="800" i="1" dirty="0"/>
              <a:t>://deepmind.com/applied/deepmind-ethics-society/research/AI-morality-values/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19" y="271132"/>
            <a:ext cx="1143000" cy="1735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811" y="4375785"/>
            <a:ext cx="1143000" cy="1720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19" y="2013099"/>
            <a:ext cx="1143000" cy="760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19" y="2775901"/>
            <a:ext cx="1143000" cy="12624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23274" y="271132"/>
            <a:ext cx="1651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“Pessimistic”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44539" y="5793117"/>
            <a:ext cx="1651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“Optimistic”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Existential Risk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10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Sandberg, A. &amp; </a:t>
            </a:r>
            <a:r>
              <a:rPr lang="en-US" altLang="en-US" sz="800" i="1" dirty="0" err="1"/>
              <a:t>Bostrom</a:t>
            </a:r>
            <a:r>
              <a:rPr lang="en-US" altLang="en-US" sz="800" i="1" dirty="0"/>
              <a:t>, N. (2008): “Global Catastrophic Risks Survey”, Technical Report #2008-1, Future of Humanity Institute, Oxford University: pp. </a:t>
            </a:r>
            <a:r>
              <a:rPr lang="en-US" altLang="en-US" sz="800" i="1" dirty="0" smtClean="0"/>
              <a:t>1-5</a:t>
            </a:r>
            <a:r>
              <a:rPr lang="en-US" altLang="en-US" sz="800" i="1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57" y="112014"/>
            <a:ext cx="1038091" cy="95944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720701" y="1295400"/>
            <a:ext cx="6781800" cy="4840312"/>
            <a:chOff x="1524000" y="1371599"/>
            <a:chExt cx="6781800" cy="4840312"/>
          </a:xfrm>
        </p:grpSpPr>
        <p:sp>
          <p:nvSpPr>
            <p:cNvPr id="13" name="Rectangle 12"/>
            <p:cNvSpPr/>
            <p:nvPr/>
          </p:nvSpPr>
          <p:spPr>
            <a:xfrm>
              <a:off x="1524000" y="1371599"/>
              <a:ext cx="6781800" cy="48403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417223"/>
              <a:ext cx="6636759" cy="39249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907" y="2133600"/>
              <a:ext cx="5943624" cy="344104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776058" y="1825045"/>
              <a:ext cx="45720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r>
                <a:rPr lang="en-US" dirty="0" smtClean="0"/>
                <a:t>Percent chance of different types of disaster before </a:t>
              </a:r>
              <a:r>
                <a:rPr lang="en-US" dirty="0"/>
                <a:t>2100 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0312" y="5597344"/>
              <a:ext cx="5504945" cy="614567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304800" y="4114799"/>
            <a:ext cx="137160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Method: Informal survey of participants, Global </a:t>
            </a:r>
            <a:r>
              <a:rPr lang="en-US" dirty="0"/>
              <a:t>Catastrophic Risk </a:t>
            </a:r>
            <a:r>
              <a:rPr lang="en-US" dirty="0" smtClean="0"/>
              <a:t>Conference, Oxford, July 2008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 bwMode="auto">
          <a:xfrm>
            <a:off x="7010400" y="5334000"/>
            <a:ext cx="1015432" cy="6858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3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AI Ethics Modules?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315200" cy="2438399"/>
          </a:xfrm>
        </p:spPr>
        <p:txBody>
          <a:bodyPr/>
          <a:lstStyle/>
          <a:p>
            <a:r>
              <a:rPr lang="en-US" dirty="0"/>
              <a:t>Roboethics (how the machine behaves) </a:t>
            </a:r>
          </a:p>
          <a:p>
            <a:pPr lvl="1"/>
            <a:r>
              <a:rPr lang="en-US" dirty="0" smtClean="0"/>
              <a:t>Facebook AI bots create own language</a:t>
            </a:r>
          </a:p>
          <a:p>
            <a:pPr lvl="1"/>
            <a:r>
              <a:rPr lang="en-US" dirty="0" err="1" smtClean="0"/>
              <a:t>OpenAI</a:t>
            </a:r>
            <a:r>
              <a:rPr lang="en-US" dirty="0" smtClean="0"/>
              <a:t> self-play bot defeats top Dota2 player</a:t>
            </a:r>
          </a:p>
          <a:p>
            <a:pPr lvl="1"/>
            <a:r>
              <a:rPr lang="en-US" dirty="0" smtClean="0"/>
              <a:t>Instagram “nice” filter eliminates hate speech</a:t>
            </a:r>
          </a:p>
          <a:p>
            <a:pPr lvl="1"/>
            <a:r>
              <a:rPr lang="en-US" dirty="0" smtClean="0"/>
              <a:t>Criminal justice algorithms discriminate </a:t>
            </a:r>
          </a:p>
          <a:p>
            <a:r>
              <a:rPr lang="en-US" dirty="0"/>
              <a:t>Robotiquette (how the machine interacts)</a:t>
            </a:r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11</a:t>
            </a:fld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86200"/>
            <a:ext cx="4710992" cy="19202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76400" y="5791200"/>
            <a:ext cx="213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Facebook AI bots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90548" y="5791200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OpenAI</a:t>
            </a:r>
            <a:r>
              <a:rPr lang="en-US" sz="1600" dirty="0" smtClean="0">
                <a:solidFill>
                  <a:schemeClr val="bg1"/>
                </a:solidFill>
              </a:rPr>
              <a:t> Dota2 Victory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05" y="3886200"/>
            <a:ext cx="2889087" cy="1920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04800"/>
            <a:ext cx="1924319" cy="1390844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</a:t>
            </a:r>
            <a:r>
              <a:rPr lang="en-US" altLang="en-US" sz="800" i="1" dirty="0"/>
              <a:t>: Swan. M. </a:t>
            </a:r>
            <a:r>
              <a:rPr lang="en-US" altLang="en-US" sz="800" i="1" dirty="0" smtClean="0"/>
              <a:t>In review</a:t>
            </a:r>
            <a:r>
              <a:rPr lang="en-US" altLang="en-US" sz="800" i="1" dirty="0"/>
              <a:t>. Toward a Social Theory of Dignity: Hegel’s Master-Slave Dialectic and Essential Difference in the Human-Robot Relation. In Robots, Power, Relationships. Eds. J. Carpenter, F. </a:t>
            </a:r>
            <a:r>
              <a:rPr lang="en-US" altLang="en-US" sz="800" i="1" dirty="0" err="1"/>
              <a:t>Ferrando</a:t>
            </a:r>
            <a:r>
              <a:rPr lang="en-US" altLang="en-US" sz="800" i="1" dirty="0"/>
              <a:t>, A. </a:t>
            </a:r>
            <a:r>
              <a:rPr lang="en-US" altLang="en-US" sz="800" i="1" dirty="0" smtClean="0"/>
              <a:t>Milligan.</a:t>
            </a:r>
            <a:endParaRPr lang="en-US" altLang="en-US" sz="800" i="1" dirty="0"/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</p:spTree>
    <p:extLst>
      <p:ext uri="{BB962C8B-B14F-4D97-AF65-F5344CB8AC3E}">
        <p14:creationId xmlns:p14="http://schemas.microsoft.com/office/powerpoint/2010/main" val="40517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our human future doomed?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12</a:t>
            </a:fld>
            <a:endParaRPr lang="en-US" sz="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34" y="1371600"/>
            <a:ext cx="2599902" cy="46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50" y="3694214"/>
            <a:ext cx="7010400" cy="2343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Technological Unemployment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7489105" cy="2895600"/>
          </a:xfrm>
        </p:spPr>
        <p:txBody>
          <a:bodyPr/>
          <a:lstStyle/>
          <a:p>
            <a:r>
              <a:rPr lang="en-US" dirty="0" smtClean="0"/>
              <a:t>Challenge: facilitate an orderly transition to Automation Economy </a:t>
            </a:r>
          </a:p>
          <a:p>
            <a:pPr lvl="1"/>
            <a:r>
              <a:rPr lang="en-US" dirty="0" smtClean="0"/>
              <a:t>Half </a:t>
            </a:r>
            <a:r>
              <a:rPr lang="en-US" dirty="0"/>
              <a:t>(47%) of </a:t>
            </a:r>
            <a:r>
              <a:rPr lang="en-US" dirty="0" smtClean="0"/>
              <a:t>employment </a:t>
            </a:r>
            <a:r>
              <a:rPr lang="en-US" dirty="0"/>
              <a:t>is at risk of </a:t>
            </a:r>
            <a:r>
              <a:rPr lang="en-US" dirty="0" smtClean="0"/>
              <a:t>automation in </a:t>
            </a:r>
            <a:r>
              <a:rPr lang="en-US" dirty="0"/>
              <a:t>the next two </a:t>
            </a:r>
            <a:r>
              <a:rPr lang="en-US" dirty="0" smtClean="0"/>
              <a:t>decades </a:t>
            </a:r>
            <a:r>
              <a:rPr lang="en-US" sz="1600" dirty="0" smtClean="0"/>
              <a:t>– Carl Frey, Oxford, 2015</a:t>
            </a:r>
          </a:p>
          <a:p>
            <a:pPr lvl="1"/>
            <a:r>
              <a:rPr lang="en-US" dirty="0" smtClean="0"/>
              <a:t>Why are there still </a:t>
            </a:r>
            <a:r>
              <a:rPr lang="en-US" dirty="0"/>
              <a:t>so many jobs in a world that could be automating more </a:t>
            </a:r>
            <a:r>
              <a:rPr lang="en-US" dirty="0" smtClean="0"/>
              <a:t>quickly? </a:t>
            </a:r>
            <a:r>
              <a:rPr lang="en-US" sz="1600" dirty="0" smtClean="0"/>
              <a:t>– David </a:t>
            </a:r>
            <a:r>
              <a:rPr lang="en-US" sz="1600" dirty="0" err="1" smtClean="0"/>
              <a:t>Autor</a:t>
            </a:r>
            <a:r>
              <a:rPr lang="en-US" sz="1600" dirty="0" smtClean="0"/>
              <a:t>, MIT, 2015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13</a:t>
            </a:fld>
            <a:endParaRPr lang="en-US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66" y="152400"/>
            <a:ext cx="935905" cy="1410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01" y="152400"/>
            <a:ext cx="901328" cy="1410411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Swan, M. (2017). Is Technological Unemployment Real? Abundance Economics. In Surviving the Machine Age: Intelligent Technology and the Transformation of Human Work. Hughes &amp; </a:t>
            </a:r>
            <a:r>
              <a:rPr lang="en-US" altLang="en-US" sz="800" i="1" dirty="0" err="1"/>
              <a:t>LaGrandeur</a:t>
            </a:r>
            <a:r>
              <a:rPr lang="en-US" altLang="en-US" sz="800" i="1" dirty="0"/>
              <a:t>, Eds. London: Palgrave Macmillan. 19-33. </a:t>
            </a:r>
          </a:p>
        </p:txBody>
      </p:sp>
    </p:spTree>
    <p:extLst>
      <p:ext uri="{BB962C8B-B14F-4D97-AF65-F5344CB8AC3E}">
        <p14:creationId xmlns:p14="http://schemas.microsoft.com/office/powerpoint/2010/main" val="303543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“Work”?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14</a:t>
            </a:fld>
            <a:endParaRPr lang="en-US" sz="900" dirty="0"/>
          </a:p>
        </p:txBody>
      </p:sp>
      <p:sp>
        <p:nvSpPr>
          <p:cNvPr id="10" name="Rectangle 9"/>
          <p:cNvSpPr/>
          <p:nvPr/>
        </p:nvSpPr>
        <p:spPr>
          <a:xfrm>
            <a:off x="1981200" y="63246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</a:t>
            </a:r>
            <a:r>
              <a:rPr lang="en-US" sz="800" i="1" dirty="0" smtClean="0">
                <a:solidFill>
                  <a:schemeClr val="bg1"/>
                </a:solidFill>
              </a:rPr>
              <a:t>www.robotandhwang.com/attorneys</a:t>
            </a:r>
            <a:endParaRPr lang="en-US" sz="800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66" y="402771"/>
            <a:ext cx="4487333" cy="57694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34" y="104262"/>
            <a:ext cx="1347939" cy="67693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7010400" y="1610833"/>
            <a:ext cx="16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6172200" y="1752600"/>
            <a:ext cx="129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87" y="2636310"/>
            <a:ext cx="2741063" cy="18240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18" y="4536563"/>
            <a:ext cx="2743200" cy="154305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3657600" cy="1142999"/>
          </a:xfrm>
        </p:spPr>
        <p:txBody>
          <a:bodyPr/>
          <a:lstStyle/>
          <a:p>
            <a:r>
              <a:rPr lang="en-US" dirty="0" smtClean="0"/>
              <a:t>“Work” = meaningful engagement of human capacities</a:t>
            </a:r>
          </a:p>
        </p:txBody>
      </p:sp>
    </p:spTree>
    <p:extLst>
      <p:ext uri="{BB962C8B-B14F-4D97-AF65-F5344CB8AC3E}">
        <p14:creationId xmlns:p14="http://schemas.microsoft.com/office/powerpoint/2010/main" val="319911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2" y="2454874"/>
            <a:ext cx="4521485" cy="31951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important for our Future?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15</a:t>
            </a:fld>
            <a:endParaRPr lang="en-US" sz="900" dirty="0"/>
          </a:p>
        </p:txBody>
      </p:sp>
      <p:sp>
        <p:nvSpPr>
          <p:cNvPr id="15" name="Rectangle 14"/>
          <p:cNvSpPr/>
          <p:nvPr/>
        </p:nvSpPr>
        <p:spPr>
          <a:xfrm>
            <a:off x="905536" y="5475767"/>
            <a:ext cx="43245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Maslow’s hierarchy of needs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5181600" y="4947097"/>
            <a:ext cx="1505198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kern="0" dirty="0" smtClean="0"/>
              <a:t>Survive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114800" y="3124200"/>
            <a:ext cx="685800" cy="1432072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57800" y="4602236"/>
            <a:ext cx="0" cy="731764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430233" y="4545639"/>
            <a:ext cx="2351567" cy="0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5200402" y="3507412"/>
            <a:ext cx="1505198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kern="0" dirty="0" smtClean="0"/>
              <a:t>Flourish &amp; Thrive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794399" y="2590800"/>
            <a:ext cx="463401" cy="1943634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965960" y="6327648"/>
            <a:ext cx="586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Source</a:t>
            </a:r>
            <a:r>
              <a:rPr lang="en-US" sz="800" i="1" dirty="0">
                <a:solidFill>
                  <a:schemeClr val="bg1"/>
                </a:solidFill>
              </a:rPr>
              <a:t>: Swan, M. (2017). Cognitive Easing: Human Identity Crisis in a World of Technology, http://ieet.org/index.php/IEET/more/Swan20170107.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1862468" y="4637567"/>
            <a:ext cx="2209800" cy="717699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7772400" cy="1142999"/>
          </a:xfrm>
        </p:spPr>
        <p:txBody>
          <a:bodyPr/>
          <a:lstStyle/>
          <a:p>
            <a:r>
              <a:rPr lang="en-US" dirty="0" smtClean="0"/>
              <a:t>Enable human potential, Maslow’s self-actualization</a:t>
            </a:r>
          </a:p>
          <a:p>
            <a:pPr lvl="1"/>
            <a:r>
              <a:rPr lang="en-US" dirty="0" smtClean="0"/>
              <a:t>Freed from obligatory work, who will we be?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7010400" y="3507412"/>
            <a:ext cx="1505198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kern="0" dirty="0" smtClean="0"/>
              <a:t>Aspirational </a:t>
            </a:r>
          </a:p>
          <a:p>
            <a:pPr algn="ctr" eaLnBrk="1" hangingPunct="1"/>
            <a:r>
              <a:rPr lang="en-US" altLang="en-US" sz="1600" kern="0" dirty="0" smtClean="0"/>
              <a:t>Needs</a:t>
            </a: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7010400" y="4947097"/>
            <a:ext cx="1505198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kern="0" dirty="0" smtClean="0"/>
              <a:t>Material</a:t>
            </a:r>
          </a:p>
          <a:p>
            <a:pPr algn="ctr" eaLnBrk="1" hangingPunct="1"/>
            <a:r>
              <a:rPr lang="en-US" altLang="en-US" sz="1600" kern="0" dirty="0" smtClean="0"/>
              <a:t>Needs</a:t>
            </a:r>
          </a:p>
        </p:txBody>
      </p:sp>
    </p:spTree>
    <p:extLst>
      <p:ext uri="{BB962C8B-B14F-4D97-AF65-F5344CB8AC3E}">
        <p14:creationId xmlns:p14="http://schemas.microsoft.com/office/powerpoint/2010/main" val="9229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Pendulum:</a:t>
            </a:r>
            <a:br>
              <a:rPr lang="en-US" dirty="0" smtClean="0"/>
            </a:br>
            <a:r>
              <a:rPr lang="en-US" sz="2400" i="1" dirty="0" smtClean="0"/>
              <a:t>Swinging back to more privacy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16</a:t>
            </a:fld>
            <a:endParaRPr lang="en-US" sz="9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7954939" cy="4343398"/>
          </a:xfrm>
          <a:noFill/>
        </p:spPr>
        <p:txBody>
          <a:bodyPr/>
          <a:lstStyle/>
          <a:p>
            <a:r>
              <a:rPr lang="en-US" dirty="0" smtClean="0"/>
              <a:t>Historically: lots of privacy; Surveillance era: strange logic of few bad apples so insecure surveillance of all; centralized (Equifax) cybersecurity does not work</a:t>
            </a:r>
          </a:p>
          <a:p>
            <a:r>
              <a:rPr lang="en-US" dirty="0" smtClean="0"/>
              <a:t>Future era: swing back to privacy; restore checks &amp; balances </a:t>
            </a:r>
          </a:p>
          <a:p>
            <a:endParaRPr lang="en-US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187581"/>
            <a:ext cx="3086574" cy="299987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867400" y="5664233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 smtClean="0"/>
              <a:t>Institutionally-specified Reality</a:t>
            </a:r>
            <a:endParaRPr lang="en-US" sz="1400" b="1" dirty="0"/>
          </a:p>
        </p:txBody>
      </p:sp>
      <p:sp>
        <p:nvSpPr>
          <p:cNvPr id="39" name="Rectangle 38"/>
          <p:cNvSpPr/>
          <p:nvPr/>
        </p:nvSpPr>
        <p:spPr>
          <a:xfrm>
            <a:off x="1371600" y="5664233"/>
            <a:ext cx="16002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 smtClean="0"/>
              <a:t>Self-determined Reality</a:t>
            </a:r>
            <a:endParaRPr lang="en-US" sz="14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61" y="3187581"/>
            <a:ext cx="1127078" cy="17399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 rot="10800000">
            <a:off x="1066800" y="4209931"/>
            <a:ext cx="1371600" cy="971669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3743980"/>
            <a:ext cx="236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More Privacy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AI Future: high-impact emerging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17</a:t>
            </a:fld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1075424" y="1676400"/>
            <a:ext cx="16516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Big Data &amp; Deep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5048" y="1717367"/>
            <a:ext cx="1651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Blockchain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20656" y="1676400"/>
            <a:ext cx="16516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CRISPR &amp; </a:t>
            </a:r>
            <a:r>
              <a:rPr lang="en-US" sz="1600" dirty="0" err="1" smtClean="0">
                <a:solidFill>
                  <a:schemeClr val="bg1"/>
                </a:solidFill>
              </a:rPr>
              <a:t>Bioprinting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6" y="4232300"/>
            <a:ext cx="2734056" cy="14605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20" y="2480171"/>
            <a:ext cx="2343716" cy="16885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0171"/>
            <a:ext cx="2735708" cy="1688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00" y="4232300"/>
            <a:ext cx="2672972" cy="1413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62" y="2480171"/>
            <a:ext cx="2670048" cy="1688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46" y="4232300"/>
            <a:ext cx="2340864" cy="146053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3480446" y="5459805"/>
            <a:ext cx="533400" cy="233034"/>
          </a:xfrm>
          <a:prstGeom prst="rect">
            <a:avLst/>
          </a:prstGeom>
          <a:solidFill>
            <a:srgbClr val="2E2E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18</a:t>
            </a:fld>
            <a:endParaRPr lang="en-US" sz="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disruptors: Deep Learning &amp; Blockchain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06" y="1600200"/>
            <a:ext cx="4650866" cy="4038600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https://www.ipe.com/reports/special-reports/securities-services/securities-services-blockchain-a-beginners-guide/10014058.article</a:t>
            </a:r>
          </a:p>
        </p:txBody>
      </p:sp>
    </p:spTree>
    <p:extLst>
      <p:ext uri="{BB962C8B-B14F-4D97-AF65-F5344CB8AC3E}">
        <p14:creationId xmlns:p14="http://schemas.microsoft.com/office/powerpoint/2010/main" val="31118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Questions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096000" cy="4754563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Probability humans will extinct </a:t>
            </a:r>
            <a:r>
              <a:rPr lang="en-US" dirty="0" smtClean="0"/>
              <a:t>ourselves </a:t>
            </a:r>
            <a:r>
              <a:rPr lang="en-US" dirty="0"/>
              <a:t>by mistake? _____%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much are automated algorithms changing your </a:t>
            </a:r>
            <a:r>
              <a:rPr lang="en-US" dirty="0" smtClean="0"/>
              <a:t>workplace or everyday life? _____%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Would </a:t>
            </a:r>
            <a:r>
              <a:rPr lang="en-US" dirty="0"/>
              <a:t>you prefer a mortgage that corresponds to your specific needs, or is standard (for the same cost</a:t>
            </a:r>
            <a:r>
              <a:rPr lang="en-US" dirty="0" smtClean="0"/>
              <a:t>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Would you like to make a digital backup of your mind?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</a:t>
            </a:fld>
            <a:endParaRPr lang="en-US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737191"/>
            <a:ext cx="2067388" cy="27101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39368" y="72526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629400" y="244867"/>
            <a:ext cx="2067388" cy="4923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85224" y="38663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90024" y="23423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105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Growth Skills in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Robotics/automation/data science/deep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Blockchain/Bitcoin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19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5273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https://www.computerworld.com/article/3235972/financial-it/blockchains-explosive-growth-pushes-job-skills-demand-to-no-2-spot.html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34336"/>
            <a:ext cx="5181600" cy="35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AI: Smart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Expanded from  </a:t>
            </a:r>
            <a:r>
              <a:rPr lang="en-US" sz="800" i="1" dirty="0"/>
              <a:t>Mark </a:t>
            </a:r>
            <a:r>
              <a:rPr lang="en-US" sz="800" i="1" dirty="0" err="1"/>
              <a:t>Sigal</a:t>
            </a:r>
            <a:r>
              <a:rPr lang="en-US" sz="800" i="1" dirty="0"/>
              <a:t>, http://radar.oreilly.com/2011/10/post-pc-revolution.html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778151" y="1657290"/>
            <a:ext cx="556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Fundamental </a:t>
            </a:r>
            <a:r>
              <a:rPr lang="en-US" sz="2000" u="sng" dirty="0">
                <a:solidFill>
                  <a:schemeClr val="bg1"/>
                </a:solidFill>
              </a:rPr>
              <a:t>E</a:t>
            </a:r>
            <a:r>
              <a:rPr lang="en-US" sz="2000" u="sng" dirty="0" smtClean="0">
                <a:solidFill>
                  <a:schemeClr val="bg1"/>
                </a:solidFill>
              </a:rPr>
              <a:t>ras </a:t>
            </a:r>
            <a:r>
              <a:rPr lang="en-US" sz="2000" u="sng" dirty="0">
                <a:solidFill>
                  <a:schemeClr val="bg1"/>
                </a:solidFill>
              </a:rPr>
              <a:t>of </a:t>
            </a:r>
            <a:r>
              <a:rPr lang="en-US" sz="2000" u="sng" dirty="0" smtClean="0">
                <a:solidFill>
                  <a:schemeClr val="bg1"/>
                </a:solidFill>
              </a:rPr>
              <a:t>Network Computing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8" y="2209800"/>
            <a:ext cx="7392987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4724401"/>
            <a:ext cx="8001000" cy="1447799"/>
          </a:xfrm>
        </p:spPr>
        <p:txBody>
          <a:bodyPr/>
          <a:lstStyle/>
          <a:p>
            <a:r>
              <a:rPr lang="en-US" dirty="0"/>
              <a:t>Future of AI: intelligence “baked in” to smart networks</a:t>
            </a:r>
          </a:p>
          <a:p>
            <a:pPr lvl="1"/>
            <a:r>
              <a:rPr lang="en-US" dirty="0"/>
              <a:t>Blockchains to confirm authenticity and transfer value</a:t>
            </a:r>
          </a:p>
          <a:p>
            <a:pPr lvl="1"/>
            <a:r>
              <a:rPr lang="en-US" dirty="0"/>
              <a:t>Deep Learning algorithms for predictive identification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070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of Networks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21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https://www.cbsnews.com/news/cbsn-on-assignment-instagram-filtering-out-hate</a:t>
            </a:r>
            <a:r>
              <a:rPr lang="en-US" altLang="en-US" sz="800" i="1" dirty="0" smtClean="0"/>
              <a:t>/, https</a:t>
            </a:r>
            <a:r>
              <a:rPr lang="en-US" altLang="en-US" sz="800" i="1" dirty="0"/>
              <a:t>://deepmind.com/applied/deepmind-ethics-society/research/AI-morality-values/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4419600" cy="4495798"/>
          </a:xfrm>
          <a:noFill/>
        </p:spPr>
        <p:txBody>
          <a:bodyPr/>
          <a:lstStyle/>
          <a:p>
            <a:r>
              <a:rPr lang="en-US" dirty="0" smtClean="0"/>
              <a:t>Social Networks</a:t>
            </a:r>
          </a:p>
          <a:p>
            <a:r>
              <a:rPr lang="en-US" dirty="0" smtClean="0"/>
              <a:t>Transportation</a:t>
            </a:r>
          </a:p>
          <a:p>
            <a:r>
              <a:rPr lang="en-US" dirty="0" smtClean="0"/>
              <a:t>Communications</a:t>
            </a:r>
          </a:p>
          <a:p>
            <a:r>
              <a:rPr lang="en-US" dirty="0" smtClean="0"/>
              <a:t>Information</a:t>
            </a:r>
          </a:p>
          <a:p>
            <a:r>
              <a:rPr lang="en-US" dirty="0" smtClean="0"/>
              <a:t>Biological</a:t>
            </a:r>
          </a:p>
          <a:p>
            <a:pPr lvl="1"/>
            <a:r>
              <a:rPr lang="en-US" dirty="0" smtClean="0"/>
              <a:t>Superorganisms</a:t>
            </a:r>
          </a:p>
          <a:p>
            <a:pPr lvl="1"/>
            <a:r>
              <a:rPr lang="en-US" dirty="0" smtClean="0"/>
              <a:t>Ecosystems</a:t>
            </a:r>
          </a:p>
          <a:p>
            <a:pPr lvl="1"/>
            <a:r>
              <a:rPr lang="en-US" dirty="0" smtClean="0"/>
              <a:t>Organisms</a:t>
            </a:r>
          </a:p>
          <a:p>
            <a:pPr lvl="1"/>
            <a:r>
              <a:rPr lang="en-US" dirty="0" smtClean="0"/>
              <a:t>Plants</a:t>
            </a:r>
          </a:p>
          <a:p>
            <a:r>
              <a:rPr lang="en-US" dirty="0" smtClean="0"/>
              <a:t>Finance, credit, payment</a:t>
            </a:r>
          </a:p>
          <a:p>
            <a:r>
              <a:rPr lang="en-US" dirty="0" smtClean="0"/>
              <a:t>Deep Learning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099" y="1845968"/>
            <a:ext cx="1187437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97" y="1845968"/>
            <a:ext cx="1488643" cy="1828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24400" y="3685401"/>
            <a:ext cx="3740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Superorganisms: Trans-individual, Trans-national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41" y="4114800"/>
            <a:ext cx="403411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 smtClean="0"/>
              <a:t>Blockchain Technology</a:t>
            </a:r>
          </a:p>
          <a:p>
            <a:r>
              <a:rPr lang="en-US" dirty="0" smtClean="0"/>
              <a:t>Deep Learning Algorithms</a:t>
            </a:r>
          </a:p>
          <a:p>
            <a:r>
              <a:rPr lang="en-US" dirty="0" smtClean="0"/>
              <a:t>Future of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22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15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843181"/>
            <a:ext cx="7937500" cy="2252819"/>
          </a:xfrm>
          <a:prstGeom prst="rect">
            <a:avLst/>
          </a:prstGeom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Blockchain</a:t>
            </a:r>
          </a:p>
        </p:txBody>
      </p:sp>
      <p:cxnSp>
        <p:nvCxnSpPr>
          <p:cNvPr id="18437" name="Straight Connector 2"/>
          <p:cNvCxnSpPr>
            <a:cxnSpLocks noChangeShapeType="1"/>
          </p:cNvCxnSpPr>
          <p:nvPr/>
        </p:nvCxnSpPr>
        <p:spPr bwMode="auto">
          <a:xfrm>
            <a:off x="444500" y="6248400"/>
            <a:ext cx="8229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AB82238B-AE7B-4E28-9D67-7488B600A609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23</a:t>
            </a:fld>
            <a:endParaRPr lang="en-US" altLang="en-US" sz="9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857500"/>
            <a:ext cx="1333686" cy="619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35" y="152401"/>
            <a:ext cx="3270967" cy="4094084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  <a:endParaRPr lang="en-US" altLang="en-US" sz="800" i="1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3486243" cy="1371599"/>
          </a:xfrm>
        </p:spPr>
        <p:txBody>
          <a:bodyPr/>
          <a:lstStyle/>
          <a:p>
            <a:r>
              <a:rPr lang="en-US" i="1" dirty="0" smtClean="0"/>
              <a:t>To inspire us to build this world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5" y="3245561"/>
            <a:ext cx="2076625" cy="501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17" y="3441229"/>
            <a:ext cx="690880" cy="239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2" y="3234725"/>
            <a:ext cx="907403" cy="5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44780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24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1447801" y="2372035"/>
            <a:ext cx="6019799" cy="2590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Conceptual Definition: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Blockchain is a software </a:t>
            </a:r>
            <a:r>
              <a:rPr lang="en-US" sz="2800" i="1" u="sng" kern="1200" dirty="0" smtClean="0">
                <a:solidFill>
                  <a:schemeClr val="tx1"/>
                </a:solidFill>
                <a:latin typeface="Arial" charset="0"/>
              </a:rPr>
              <a:t>protocol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; just as SMTP is a protocol for sending email, blockchain is a protocol for sending money</a:t>
            </a:r>
            <a:endParaRPr lang="en-US" sz="2800" i="1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3000" dirty="0" smtClean="0"/>
              <a:t>What is Blockchain/Distributed Ledger Tech?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261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44780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25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990600" y="1905000"/>
            <a:ext cx="7255883" cy="3457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Technical Definition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: </a:t>
            </a:r>
            <a:endParaRPr lang="en-US" sz="2800" i="1" kern="1200" dirty="0">
              <a:solidFill>
                <a:schemeClr val="tx1"/>
              </a:solidFill>
              <a:latin typeface="Arial" charset="0"/>
            </a:endParaRP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Blockchain is the tamper-resistant distributed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ledger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software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underlying cryptocurrencies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such as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Bitcoin,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for recording and transferring data and assets such as financial transactions and real estate titles, via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the Internet without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needing a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third-party intermediary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3000" dirty="0" smtClean="0"/>
              <a:t>What is Blockchain/Distributed Ledger Tech?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0491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>How does Bitcoin work? </a:t>
            </a:r>
            <a:br>
              <a:rPr lang="en-US" sz="2400" i="1" dirty="0" smtClean="0"/>
            </a:br>
            <a:r>
              <a:rPr lang="en-US" dirty="0" smtClean="0"/>
              <a:t>Use eWallet app to submit transaction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26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https://www.youtube.com/watch?v=t5JGQXCTe3c</a:t>
            </a:r>
            <a:endParaRPr lang="en-US" altLang="en-US" sz="800" i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07" y="1446031"/>
            <a:ext cx="2572109" cy="1448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58" y="1446031"/>
            <a:ext cx="2720119" cy="14447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39362" y="2905780"/>
            <a:ext cx="2271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Scan recipient’s address and submit transaction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6606" y="2905780"/>
            <a:ext cx="2728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$ appears in recipient’s eWallet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000" y="5651957"/>
            <a:ext cx="336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Wallet has keys not money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Creates PKI Signature address pairs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87327" y="5792969"/>
            <a:ext cx="362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 new PKI signature for each transaction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01" y="4768829"/>
            <a:ext cx="1781424" cy="8764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62" y="4740250"/>
            <a:ext cx="724001" cy="9050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62" y="3886200"/>
            <a:ext cx="990738" cy="8859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777525"/>
            <a:ext cx="3915322" cy="201005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 bwMode="auto">
          <a:xfrm>
            <a:off x="533400" y="3505200"/>
            <a:ext cx="8229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78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network confirms &amp; records transaction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27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https://www.youtube.com/watch?v=t5JGQXCTe3c</a:t>
            </a:r>
            <a:endParaRPr lang="en-US" altLang="en-US" sz="800" i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60846"/>
            <a:ext cx="3877055" cy="19385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6654" y="3507095"/>
            <a:ext cx="336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Transaction computationally confirmed Ledger account balances updated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06654" y="5719693"/>
            <a:ext cx="336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Peer nodes maintain distributed ledger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90" y="4189225"/>
            <a:ext cx="1607474" cy="1518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5" y="1560846"/>
            <a:ext cx="4258270" cy="1933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7" y="4266716"/>
            <a:ext cx="3641827" cy="12103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7940" y="3507095"/>
            <a:ext cx="454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Transactions submitted to a pool and miners assemble new batch (block) of transactions each 10 min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730" y="550425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Each block includes a cryptographic hash of the last block, chaining the blocks, hence “Blockchain”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How robust is the Bitcoin p2p network?</a:t>
            </a:r>
          </a:p>
        </p:txBody>
      </p:sp>
      <p:cxnSp>
        <p:nvCxnSpPr>
          <p:cNvPr id="18437" name="Straight Connector 2"/>
          <p:cNvCxnSpPr>
            <a:cxnSpLocks noChangeShapeType="1"/>
          </p:cNvCxnSpPr>
          <p:nvPr/>
        </p:nvCxnSpPr>
        <p:spPr bwMode="auto">
          <a:xfrm>
            <a:off x="444500" y="6248400"/>
            <a:ext cx="8229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AB82238B-AE7B-4E28-9D67-7488B600A609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28</a:t>
            </a:fld>
            <a:endParaRPr lang="en-US" altLang="en-US" sz="9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p</a:t>
            </a:r>
            <a:r>
              <a:rPr lang="en-US" altLang="en-US" sz="800" i="1" dirty="0" smtClean="0"/>
              <a:t>2p: peer to peer; Source</a:t>
            </a:r>
            <a:r>
              <a:rPr lang="en-US" altLang="en-US" sz="800" i="1" dirty="0"/>
              <a:t>: https://</a:t>
            </a:r>
            <a:r>
              <a:rPr lang="en-US" altLang="en-US" sz="800" i="1" dirty="0" smtClean="0"/>
              <a:t>bitnodes.21.co</a:t>
            </a:r>
            <a:r>
              <a:rPr lang="en-US" altLang="en-US" sz="800" i="1" dirty="0"/>
              <a:t>, https://github.com/bitcoin/bitcoin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001000" cy="4754563"/>
          </a:xfrm>
        </p:spPr>
        <p:txBody>
          <a:bodyPr/>
          <a:lstStyle/>
          <a:p>
            <a:r>
              <a:rPr lang="en-US" altLang="en-US" dirty="0" smtClean="0"/>
              <a:t>11,690 global nodes run full </a:t>
            </a:r>
            <a:r>
              <a:rPr lang="en-US" altLang="en-US" dirty="0"/>
              <a:t>Bitcoind </a:t>
            </a:r>
            <a:r>
              <a:rPr lang="en-US" altLang="en-US" dirty="0" smtClean="0"/>
              <a:t>(11/17); 160 </a:t>
            </a:r>
            <a:r>
              <a:rPr lang="en-US" altLang="en-US" dirty="0" err="1" smtClean="0"/>
              <a:t>gb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378762" y="1945575"/>
            <a:ext cx="8436688" cy="426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58" y="1981200"/>
            <a:ext cx="6744642" cy="466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11" y="176784"/>
            <a:ext cx="1634489" cy="35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52" y="176784"/>
            <a:ext cx="447759" cy="355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14800" y="228600"/>
            <a:ext cx="24502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 smtClean="0">
                <a:solidFill>
                  <a:schemeClr val="bg1"/>
                </a:solidFill>
              </a:rPr>
              <a:t>Run the software yourself:</a:t>
            </a:r>
            <a:endParaRPr lang="en-US" sz="1800" i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0" y="2540891"/>
            <a:ext cx="8260798" cy="35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8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B49C8898-95DC-4C8B-BA06-7A3BBB04F756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2</a:t>
            </a:fld>
            <a:endParaRPr lang="en-US" altLang="en-US" sz="900" dirty="0" smtClean="0"/>
          </a:p>
        </p:txBody>
      </p:sp>
      <p:sp>
        <p:nvSpPr>
          <p:cNvPr id="14339" name="Date Placeholder 6"/>
          <p:cNvSpPr>
            <a:spLocks noGrp="1"/>
          </p:cNvSpPr>
          <p:nvPr>
            <p:ph type="dt" sz="quarter" idx="4294967295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Melanie Swan, Technology Theorist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371600"/>
            <a:ext cx="7124701" cy="137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Philosophy Department, Purdue University, Indiana, USA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/>
              <a:t>Founder, Institute for Blockchain Studies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Singularity University </a:t>
            </a:r>
            <a:r>
              <a:rPr lang="en-US" altLang="en-US" dirty="0" smtClean="0"/>
              <a:t>Instructor; </a:t>
            </a:r>
            <a:r>
              <a:rPr lang="en-US" altLang="en-US" dirty="0"/>
              <a:t>Institute for Ethics and Emerging Technology </a:t>
            </a:r>
            <a:r>
              <a:rPr lang="en-US" altLang="en-US" dirty="0" smtClean="0"/>
              <a:t>Affiliate </a:t>
            </a:r>
            <a:r>
              <a:rPr lang="en-US" altLang="en-US" dirty="0"/>
              <a:t>Scholar</a:t>
            </a:r>
            <a:r>
              <a:rPr lang="en-US" altLang="en-US" dirty="0" smtClean="0"/>
              <a:t>; EDGE invited contributor; </a:t>
            </a:r>
            <a:r>
              <a:rPr lang="en-US" altLang="en-US" dirty="0" err="1" smtClean="0"/>
              <a:t>FQXi</a:t>
            </a:r>
            <a:r>
              <a:rPr lang="en-US" altLang="en-US" dirty="0" smtClean="0"/>
              <a:t> Advisor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53" y="4915649"/>
            <a:ext cx="1999634" cy="696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47" y="3705658"/>
            <a:ext cx="3933166" cy="12487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9463" y="3288268"/>
            <a:ext cx="421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</a:rPr>
              <a:t>Traditional Markets Background</a:t>
            </a: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3" y="4945380"/>
            <a:ext cx="2060731" cy="6663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10200" y="312420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</a:rPr>
              <a:t>Economics and Financial Theory Leadership</a:t>
            </a: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38036"/>
            <a:ext cx="1935603" cy="724109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5244658" y="4562146"/>
            <a:ext cx="4127942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800" kern="0" dirty="0" smtClean="0"/>
              <a:t>New Economies research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381000"/>
            <a:ext cx="1314450" cy="1752600"/>
          </a:xfrm>
          <a:prstGeom prst="rect">
            <a:avLst/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http://www.melanieswan.com</a:t>
            </a:r>
            <a:r>
              <a:rPr lang="en-US" altLang="en-US" sz="800" i="1" dirty="0"/>
              <a:t>, http://</a:t>
            </a:r>
            <a:r>
              <a:rPr lang="en-US" altLang="en-US" sz="800" i="1" dirty="0" smtClean="0"/>
              <a:t>blockchainstudies.org</a:t>
            </a:r>
            <a:endParaRPr lang="en-US" altLang="en-US" sz="800" i="1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280283" y="4876800"/>
            <a:ext cx="4086364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200" kern="0" dirty="0"/>
              <a:t>https://www.facebook.com/groups/NewEconomies</a:t>
            </a:r>
            <a:endParaRPr lang="en-US" altLang="en-US" sz="1200" kern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276746"/>
            <a:ext cx="3124636" cy="7430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861" y="3838036"/>
            <a:ext cx="1088578" cy="722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66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Bitcoin mining?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29</a:t>
            </a:fld>
            <a:endParaRPr lang="en-US" sz="9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457200" y="1371601"/>
            <a:ext cx="6934200" cy="327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Mining is the accounting function to record transactions, fee-based</a:t>
            </a:r>
          </a:p>
          <a:p>
            <a:r>
              <a:rPr lang="en-US" kern="0" dirty="0" smtClean="0"/>
              <a:t>Mining ASICs “find new blocks” </a:t>
            </a:r>
            <a:r>
              <a:rPr lang="en-US" sz="2000" kern="0" dirty="0" smtClean="0"/>
              <a:t>(proof of work)</a:t>
            </a:r>
            <a:endParaRPr lang="en-US" kern="0" dirty="0" smtClean="0"/>
          </a:p>
          <a:p>
            <a:pPr lvl="1"/>
            <a:r>
              <a:rPr lang="en-US" kern="0" dirty="0" smtClean="0"/>
              <a:t>Network regularly issues random 32-bit </a:t>
            </a:r>
            <a:r>
              <a:rPr lang="en-US" kern="0" dirty="0" err="1" smtClean="0"/>
              <a:t>nonces</a:t>
            </a:r>
            <a:r>
              <a:rPr lang="en-US" kern="0" dirty="0"/>
              <a:t> </a:t>
            </a:r>
            <a:r>
              <a:rPr lang="en-US" kern="0" dirty="0" smtClean="0"/>
              <a:t>(numbers) per specified cryptographic </a:t>
            </a:r>
            <a:r>
              <a:rPr lang="en-US" kern="0" dirty="0"/>
              <a:t>parameters </a:t>
            </a:r>
            <a:endParaRPr lang="en-US" kern="0" dirty="0" smtClean="0"/>
          </a:p>
          <a:p>
            <a:pPr lvl="1"/>
            <a:r>
              <a:rPr lang="en-US" kern="0" dirty="0" smtClean="0"/>
              <a:t>Mining software constantly makes nonce guesses </a:t>
            </a:r>
          </a:p>
          <a:p>
            <a:pPr lvl="2"/>
            <a:r>
              <a:rPr lang="en-US" sz="1600" kern="0" dirty="0" smtClean="0"/>
              <a:t>At the rate of 2^32 (4 billion) hashes </a:t>
            </a:r>
            <a:r>
              <a:rPr lang="en-US" sz="1600" kern="0" dirty="0"/>
              <a:t>(guesses</a:t>
            </a:r>
            <a:r>
              <a:rPr lang="en-US" sz="1600" kern="0" dirty="0" smtClean="0"/>
              <a:t>)/second</a:t>
            </a:r>
          </a:p>
          <a:p>
            <a:pPr lvl="1"/>
            <a:r>
              <a:rPr lang="en-US" kern="0" dirty="0" smtClean="0"/>
              <a:t>One machine at random guesses the 32-bit nonce </a:t>
            </a:r>
          </a:p>
          <a:p>
            <a:r>
              <a:rPr lang="en-US" kern="0" dirty="0" smtClean="0"/>
              <a:t>Winning machine confirms and records the transactions, and collects the rewards</a:t>
            </a:r>
            <a:endParaRPr lang="en-US" kern="0" dirty="0"/>
          </a:p>
          <a:p>
            <a:pPr lvl="1"/>
            <a:r>
              <a:rPr lang="en-US" kern="0" dirty="0" smtClean="0"/>
              <a:t>All nodes confirm the transactions and append the new block to their copy of the distributed ledger</a:t>
            </a:r>
          </a:p>
          <a:p>
            <a:r>
              <a:rPr lang="en-US" kern="0" dirty="0" smtClean="0"/>
              <a:t>“Wasteful” effort deters malicious players</a:t>
            </a:r>
            <a:endParaRPr lang="en-US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55" y="1407226"/>
            <a:ext cx="1600200" cy="1247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91" y="6248953"/>
            <a:ext cx="5075855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0200" y="6248953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Sample code: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55" y="2731386"/>
            <a:ext cx="1600200" cy="25264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11" y="633984"/>
            <a:ext cx="1634489" cy="3566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52" y="633984"/>
            <a:ext cx="447759" cy="3553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48301" y="325573"/>
            <a:ext cx="22850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Run the software yourself:</a:t>
            </a:r>
            <a:endParaRPr lang="en-US" sz="1800" i="1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9150" y="5257800"/>
            <a:ext cx="198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Fast because ASICs </a:t>
            </a:r>
            <a:r>
              <a:rPr lang="en-US" sz="1400" dirty="0">
                <a:solidFill>
                  <a:schemeClr val="bg1"/>
                </a:solidFill>
              </a:rPr>
              <a:t>represent the hashing algorithm as hardware </a:t>
            </a:r>
          </a:p>
        </p:txBody>
      </p:sp>
    </p:spTree>
    <p:extLst>
      <p:ext uri="{BB962C8B-B14F-4D97-AF65-F5344CB8AC3E}">
        <p14:creationId xmlns:p14="http://schemas.microsoft.com/office/powerpoint/2010/main" val="185651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http://www.amazon.com/Bitcoin-Blueprint-New-World-Currency/dp/1491920491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4668" y="2590801"/>
            <a:ext cx="165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Decentralized (based on hubs)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4405" y="2590801"/>
            <a:ext cx="2086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Centralized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56521" y="2590801"/>
            <a:ext cx="1802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Distributed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(based on peers)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352800"/>
            <a:ext cx="24384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11" y="3352800"/>
            <a:ext cx="2415823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52800"/>
            <a:ext cx="2291645" cy="182880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7680326" cy="838198"/>
          </a:xfrm>
        </p:spPr>
        <p:txBody>
          <a:bodyPr/>
          <a:lstStyle/>
          <a:p>
            <a:r>
              <a:rPr lang="en-US" dirty="0" smtClean="0"/>
              <a:t>Radical implication: every node is a peer who can provide services to other peers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411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Network Nodes provide services </a:t>
            </a: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31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http://www.amazon.com/Bitcoin-Blueprint-New-World-Currency/dp/1491920491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2600" y="5481222"/>
            <a:ext cx="2471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Centralized bank </a:t>
            </a:r>
            <a:r>
              <a:rPr lang="en-US" sz="1400" dirty="0">
                <a:solidFill>
                  <a:schemeClr val="bg1"/>
                </a:solidFill>
              </a:rPr>
              <a:t>tracks payments between clients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4171267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“Classic” Banking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417126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Peer Banking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7680326" cy="2027568"/>
          </a:xfrm>
        </p:spPr>
        <p:txBody>
          <a:bodyPr/>
          <a:lstStyle/>
          <a:p>
            <a:r>
              <a:rPr lang="en-US" dirty="0" smtClean="0"/>
              <a:t>Nodes deliver services to others, for a small fee </a:t>
            </a:r>
          </a:p>
          <a:p>
            <a:pPr lvl="1"/>
            <a:r>
              <a:rPr lang="en-US" dirty="0"/>
              <a:t>Transaction ledger hosting </a:t>
            </a:r>
            <a:r>
              <a:rPr lang="en-US" dirty="0" smtClean="0"/>
              <a:t>(~11,960 Bitcoind </a:t>
            </a:r>
            <a:r>
              <a:rPr lang="en-US" dirty="0"/>
              <a:t>nodes)</a:t>
            </a:r>
          </a:p>
          <a:p>
            <a:pPr lvl="1"/>
            <a:r>
              <a:rPr lang="en-US" dirty="0" smtClean="0"/>
              <a:t>Transaction confirmation and logging (mining)</a:t>
            </a:r>
          </a:p>
          <a:p>
            <a:pPr lvl="1"/>
            <a:r>
              <a:rPr lang="en-US" dirty="0" smtClean="0"/>
              <a:t>News services (“decentralized Reddit”: </a:t>
            </a:r>
            <a:r>
              <a:rPr lang="en-US" dirty="0" err="1" smtClean="0"/>
              <a:t>Steemit</a:t>
            </a:r>
            <a:r>
              <a:rPr lang="en-US" dirty="0" smtClean="0"/>
              <a:t>, Yours)</a:t>
            </a:r>
          </a:p>
          <a:p>
            <a:pPr lvl="1"/>
            <a:r>
              <a:rPr lang="en-US" dirty="0" smtClean="0"/>
              <a:t>Banking services (payment channels (netting offsets))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94" y="3657600"/>
            <a:ext cx="2362837" cy="1819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39" y="3657727"/>
            <a:ext cx="2410162" cy="18195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22625" y="5481222"/>
            <a:ext cx="290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Network nodes store transaction record settled </a:t>
            </a:r>
            <a:r>
              <a:rPr lang="en-US" sz="1400" dirty="0">
                <a:solidFill>
                  <a:schemeClr val="bg1"/>
                </a:solidFill>
              </a:rPr>
              <a:t>by many </a:t>
            </a:r>
            <a:r>
              <a:rPr lang="en-US" sz="1400" dirty="0" smtClean="0">
                <a:solidFill>
                  <a:schemeClr val="bg1"/>
                </a:solidFill>
              </a:rPr>
              <a:t>individuals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0"/>
            <a:ext cx="118386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6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859055" y="3354263"/>
            <a:ext cx="2418046" cy="27217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and Private Distributed Ledgers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32</a:t>
            </a:fld>
            <a:endParaRPr lang="en-US" sz="9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Adapted from https://</a:t>
            </a:r>
            <a:r>
              <a:rPr lang="en-US" altLang="en-US" sz="800" i="1" dirty="0" smtClean="0"/>
              <a:t>www.linkedin.com/pulse/making-blockchain-safe-government-merged-mining-chains-tori-adams</a:t>
            </a:r>
            <a:endParaRPr lang="en-US" altLang="en-US" sz="800" i="1" dirty="0" smtClean="0">
              <a:hlinkClick r:id="rId2"/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4724400" y="1295400"/>
            <a:ext cx="4191000" cy="159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Private: approved users (“permissioned”)</a:t>
            </a:r>
          </a:p>
          <a:p>
            <a:pPr lvl="1"/>
            <a:r>
              <a:rPr lang="en-US" kern="0" dirty="0" smtClean="0"/>
              <a:t>Identity known, for enterprise</a:t>
            </a:r>
          </a:p>
          <a:p>
            <a:pPr lvl="2"/>
            <a:r>
              <a:rPr lang="en-US" sz="1600" kern="0" dirty="0" smtClean="0"/>
              <a:t>Approved credentials</a:t>
            </a:r>
          </a:p>
          <a:p>
            <a:pPr lvl="1"/>
            <a:r>
              <a:rPr lang="en-US" kern="0" dirty="0" smtClean="0"/>
              <a:t>Controlled access 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457199" y="1295400"/>
            <a:ext cx="4594225" cy="159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Public: open to anyone (“permissionless”)</a:t>
            </a:r>
          </a:p>
          <a:p>
            <a:pPr lvl="1"/>
            <a:r>
              <a:rPr lang="en-US" kern="0" dirty="0" smtClean="0"/>
              <a:t>Identity unknown, for individuals</a:t>
            </a:r>
            <a:endParaRPr lang="en-US" kern="0" dirty="0"/>
          </a:p>
          <a:p>
            <a:pPr lvl="2"/>
            <a:r>
              <a:rPr lang="en-US" sz="1600" kern="0" dirty="0" smtClean="0"/>
              <a:t>Ex: </a:t>
            </a:r>
            <a:r>
              <a:rPr lang="en-US" sz="1600" kern="0" dirty="0" err="1" smtClean="0"/>
              <a:t>Zcash</a:t>
            </a:r>
            <a:r>
              <a:rPr lang="en-US" sz="1600" kern="0" dirty="0" smtClean="0"/>
              <a:t> </a:t>
            </a:r>
            <a:r>
              <a:rPr lang="en-US" sz="1600" kern="0" dirty="0"/>
              <a:t>zero-knowledge proofs</a:t>
            </a:r>
          </a:p>
          <a:p>
            <a:pPr lvl="1"/>
            <a:r>
              <a:rPr lang="en-US" kern="0" dirty="0" smtClean="0"/>
              <a:t>Open access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524000" y="3354263"/>
            <a:ext cx="2133600" cy="27249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52600" y="5600788"/>
            <a:ext cx="1719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Transactions logged on public Blockchains</a:t>
            </a:r>
            <a:endParaRPr lang="en-US" sz="11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45" y="4657681"/>
            <a:ext cx="1181265" cy="9431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19" y="4572000"/>
            <a:ext cx="1124107" cy="1038370"/>
          </a:xfrm>
          <a:prstGeom prst="rect">
            <a:avLst/>
          </a:prstGeom>
        </p:spPr>
      </p:pic>
      <p:sp>
        <p:nvSpPr>
          <p:cNvPr id="20" name="Up-Down Arrow 19"/>
          <p:cNvSpPr/>
          <p:nvPr/>
        </p:nvSpPr>
        <p:spPr bwMode="auto">
          <a:xfrm>
            <a:off x="7021835" y="4191000"/>
            <a:ext cx="153884" cy="390645"/>
          </a:xfrm>
          <a:prstGeom prst="upDownArrow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38827" y="5600788"/>
            <a:ext cx="171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Transactions logged on private Blockchains</a:t>
            </a:r>
            <a:endParaRPr lang="en-US" sz="1100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1773383" y="3438144"/>
            <a:ext cx="1678379" cy="676656"/>
            <a:chOff x="2016825" y="3438144"/>
            <a:chExt cx="1678379" cy="676656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2016825" y="3438144"/>
              <a:ext cx="1678379" cy="676656"/>
            </a:xfrm>
            <a:prstGeom prst="round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28700" y="3583068"/>
              <a:ext cx="1654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Any user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91754" y="3440247"/>
            <a:ext cx="2414046" cy="674553"/>
            <a:chOff x="6172200" y="3228548"/>
            <a:chExt cx="2414046" cy="674553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6183471" y="3228548"/>
              <a:ext cx="2326575" cy="674553"/>
            </a:xfrm>
            <a:prstGeom prst="round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2200" y="3282701"/>
              <a:ext cx="2414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Financial Inst, Industry Consortia, Gov’t Agency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9950" y="4369499"/>
            <a:ext cx="1654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Examples</a:t>
            </a:r>
            <a:r>
              <a:rPr lang="en-US" sz="1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Bitcoin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Ethereum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11255" y="4369499"/>
            <a:ext cx="1654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Examples</a:t>
            </a:r>
            <a:r>
              <a:rPr lang="en-US" sz="1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R3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Hyperledger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Up-Down Arrow 32"/>
          <p:cNvSpPr/>
          <p:nvPr/>
        </p:nvSpPr>
        <p:spPr bwMode="auto">
          <a:xfrm>
            <a:off x="2535630" y="4191000"/>
            <a:ext cx="153884" cy="390645"/>
          </a:xfrm>
          <a:prstGeom prst="upDownArrow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Applications Areas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33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81" y="3545775"/>
            <a:ext cx="7086600" cy="196332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www.blockchaintechnologies.com</a:t>
            </a:r>
            <a:endParaRPr lang="en-US" altLang="en-US" sz="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26" y="1671450"/>
            <a:ext cx="3366655" cy="1831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1618" y="5509100"/>
            <a:ext cx="1654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Smart Property Cryptographic Asset Registries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4167" y="5509100"/>
            <a:ext cx="165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Smart Contracts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IP Registration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8825" y="5509100"/>
            <a:ext cx="208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Money, Payments,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Financial Clearing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2639" y="5509100"/>
            <a:ext cx="165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Identity Confirmation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4256968" cy="2027568"/>
          </a:xfrm>
        </p:spPr>
        <p:txBody>
          <a:bodyPr/>
          <a:lstStyle/>
          <a:p>
            <a:r>
              <a:rPr lang="en-US" dirty="0" smtClean="0"/>
              <a:t>Impacting all industries because allows secure value transfer in four application areas </a:t>
            </a:r>
          </a:p>
        </p:txBody>
      </p:sp>
    </p:spTree>
    <p:extLst>
      <p:ext uri="{BB962C8B-B14F-4D97-AF65-F5344CB8AC3E}">
        <p14:creationId xmlns:p14="http://schemas.microsoft.com/office/powerpoint/2010/main" val="426952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 smtClean="0"/>
              <a:t>Blockchain Technology</a:t>
            </a:r>
          </a:p>
          <a:p>
            <a:r>
              <a:rPr lang="en-US" dirty="0" smtClean="0"/>
              <a:t>Deep Learning Algorithms</a:t>
            </a:r>
          </a:p>
          <a:p>
            <a:r>
              <a:rPr lang="en-US" dirty="0" smtClean="0"/>
              <a:t>Future of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15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713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2954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dirty="0"/>
              <a:t>Global Data </a:t>
            </a:r>
            <a:r>
              <a:rPr lang="en-US" altLang="en-US" dirty="0" smtClean="0"/>
              <a:t>Volume: 40 </a:t>
            </a:r>
            <a:r>
              <a:rPr lang="en-US" altLang="en-US" dirty="0"/>
              <a:t>EB </a:t>
            </a:r>
            <a:r>
              <a:rPr lang="en-US" altLang="en-US" dirty="0" smtClean="0"/>
              <a:t>2020e </a:t>
            </a:r>
          </a:p>
          <a:p>
            <a:pPr>
              <a:defRPr/>
            </a:pPr>
            <a:r>
              <a:rPr lang="en-US" altLang="en-US" dirty="0" smtClean="0"/>
              <a:t>Scientific</a:t>
            </a:r>
            <a:r>
              <a:rPr lang="en-US" altLang="en-US" dirty="0"/>
              <a:t>, governmental, corporate, and personal</a:t>
            </a:r>
            <a:endParaRPr lang="en-US" kern="0" dirty="0" smtClean="0"/>
          </a:p>
          <a:p>
            <a:pPr>
              <a:defRPr/>
            </a:pPr>
            <a:endParaRPr lang="en-US" kern="0" dirty="0" smtClean="0"/>
          </a:p>
        </p:txBody>
      </p:sp>
      <p:sp>
        <p:nvSpPr>
          <p:cNvPr id="235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Big Data…is not Smart Data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1957388" y="6381750"/>
            <a:ext cx="516840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800" i="1" dirty="0">
                <a:latin typeface="+mn-lt"/>
              </a:rPr>
              <a:t>Source: http://www.oyster-ims.com/media/resources/dealing-information-growth-dark-data-six-practical-steps/</a:t>
            </a:r>
          </a:p>
        </p:txBody>
      </p:sp>
      <p:sp>
        <p:nvSpPr>
          <p:cNvPr id="23564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1000" smtClean="0">
              <a:solidFill>
                <a:schemeClr val="tx1"/>
              </a:solidFill>
            </a:endParaRPr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998248A7-C969-4264-99C1-364844487258}" type="slidenum">
              <a:rPr lang="en-US" altLang="en-US" sz="1000" smtClean="0">
                <a:solidFill>
                  <a:schemeClr val="tx1"/>
                </a:solidFill>
              </a:rPr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35</a:t>
            </a:fld>
            <a:endParaRPr lang="en-US" altLang="en-US" sz="1000" smtClean="0">
              <a:solidFill>
                <a:schemeClr val="tx1"/>
              </a:solidFill>
            </a:endParaRPr>
          </a:p>
        </p:txBody>
      </p:sp>
      <p:sp>
        <p:nvSpPr>
          <p:cNvPr id="23565" name="Slide Number Placeholder 5"/>
          <p:cNvSpPr txBox="1">
            <a:spLocks/>
          </p:cNvSpPr>
          <p:nvPr/>
        </p:nvSpPr>
        <p:spPr bwMode="auto">
          <a:xfrm>
            <a:off x="5410200" y="6477000"/>
            <a:ext cx="342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20319D07-C0DF-4EDB-BCA6-8EBEC020B6CD}" type="slidenum">
              <a:rPr lang="en-US" altLang="en-US" sz="90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35</a:t>
            </a:fld>
            <a:endParaRPr lang="en-US" altLang="en-US" sz="9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65754"/>
            <a:ext cx="5833026" cy="40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6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requires 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36</a:t>
            </a:fld>
            <a:endParaRPr lang="en-US" sz="9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680325" cy="1142999"/>
          </a:xfrm>
        </p:spPr>
        <p:txBody>
          <a:bodyPr/>
          <a:lstStyle/>
          <a:p>
            <a:r>
              <a:rPr lang="en-US" dirty="0" smtClean="0"/>
              <a:t>Older algorithms cannot keep up with the growth in data, need new data science methods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blog.algorithmia.com/introduction-to-deep-learning-2016</a:t>
            </a:r>
            <a:endParaRPr lang="en-US" altLang="en-US" sz="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28" y="2907475"/>
            <a:ext cx="5525272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Broader Computer Science Context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37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Machine Learning Guide, 9. Deep Learning</a:t>
            </a:r>
            <a:endParaRPr lang="en-US" altLang="en-US" sz="800" i="1" dirty="0"/>
          </a:p>
        </p:txBody>
      </p:sp>
      <p:sp>
        <p:nvSpPr>
          <p:cNvPr id="3" name="Oval 2"/>
          <p:cNvSpPr/>
          <p:nvPr/>
        </p:nvSpPr>
        <p:spPr bwMode="auto">
          <a:xfrm>
            <a:off x="4450761" y="2048877"/>
            <a:ext cx="3966237" cy="382880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077200" cy="3276599"/>
          </a:xfrm>
        </p:spPr>
        <p:txBody>
          <a:bodyPr/>
          <a:lstStyle/>
          <a:p>
            <a:r>
              <a:rPr lang="en-US" dirty="0" smtClean="0"/>
              <a:t>Within the Computer Science discipline, in the field of Artificial Intelligence, Deep Learning is a class of Machine Learning algorithms, that are in the form of a Neural Network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819400"/>
            <a:ext cx="3305637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5" y="1295400"/>
            <a:ext cx="8366760" cy="4740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38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538350" y="1452154"/>
            <a:ext cx="8007925" cy="439347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Conceptual Definition: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Deep learning is a computer program that can identify what something is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endParaRPr lang="en-US" i="1" kern="1200" dirty="0" smtClean="0">
              <a:solidFill>
                <a:schemeClr val="tx1"/>
              </a:solidFill>
              <a:latin typeface="Arial" charset="0"/>
            </a:endParaRP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Technical Definition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:</a:t>
            </a:r>
            <a:r>
              <a:rPr lang="en-US" i="1" kern="1200" dirty="0">
                <a:solidFill>
                  <a:schemeClr val="tx1"/>
                </a:solidFill>
                <a:latin typeface="Arial" charset="0"/>
              </a:rPr>
              <a:t>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Deep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learning is a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class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of machine learning algorithms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in the form of a neural network that uses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a cascade of layers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(tiers) of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processing units to extract features from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data and make predictive guesses about new data</a:t>
            </a:r>
            <a:endParaRPr lang="en-US" sz="2800" i="1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Swan, M., (2017)., Philosophy of Deep Learning, https</a:t>
            </a:r>
            <a:r>
              <a:rPr lang="en-US" altLang="en-US" sz="800" i="1" dirty="0"/>
              <a:t>://www.slideshare.net/lablogga/deep-learning-explained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dirty="0" smtClean="0"/>
              <a:t>What is Deep Learning?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9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 smtClean="0"/>
              <a:t>Blockchain Technology</a:t>
            </a:r>
          </a:p>
          <a:p>
            <a:r>
              <a:rPr lang="en-US" dirty="0" smtClean="0"/>
              <a:t>Deep Learning Algorithms</a:t>
            </a:r>
          </a:p>
          <a:p>
            <a:r>
              <a:rPr lang="en-US" dirty="0" smtClean="0"/>
              <a:t>Future of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0195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&amp; 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229600" cy="1523999"/>
          </a:xfrm>
        </p:spPr>
        <p:txBody>
          <a:bodyPr/>
          <a:lstStyle/>
          <a:p>
            <a:r>
              <a:rPr lang="en-US" dirty="0" smtClean="0"/>
              <a:t>System is “dumb” (i.e. mechanical)</a:t>
            </a:r>
          </a:p>
          <a:p>
            <a:pPr lvl="1"/>
            <a:r>
              <a:rPr lang="en-US" dirty="0" smtClean="0"/>
              <a:t>“Learns” with big data (lots of input examples) and trial-and-error guesses to adjust weights and bias to identify key features</a:t>
            </a:r>
          </a:p>
          <a:p>
            <a:pPr lvl="1"/>
            <a:r>
              <a:rPr lang="en-US" dirty="0" smtClean="0"/>
              <a:t>Creates a predictive system to identity new examples</a:t>
            </a:r>
          </a:p>
          <a:p>
            <a:r>
              <a:rPr lang="en-US" dirty="0" smtClean="0"/>
              <a:t>AI argument: big enough data is what makes a difference (“simple” algorithms run over large data sets)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39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4" y="3857500"/>
            <a:ext cx="1536191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57500"/>
            <a:ext cx="261257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26" y="3857500"/>
            <a:ext cx="2244073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1887" y="5687375"/>
            <a:ext cx="21103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Input: Big Data (e.g.; many examples)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05200" y="5687375"/>
            <a:ext cx="26617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Method: Trial-and-error guesses to adjust node weights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800" y="5687375"/>
            <a:ext cx="22920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Output: system identifies new examples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67" y="308625"/>
            <a:ext cx="2824399" cy="11167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0571"/>
            <a:ext cx="2822741" cy="1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8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task: is that a Car?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153400" cy="1676399"/>
          </a:xfrm>
        </p:spPr>
        <p:txBody>
          <a:bodyPr/>
          <a:lstStyle/>
          <a:p>
            <a:r>
              <a:rPr lang="en-US" dirty="0" smtClean="0"/>
              <a:t>Create an image recognition system that determines which features are relevant (at increasingly higher levels of abstraction) and correctly identifies new examples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40</a:t>
            </a:fld>
            <a:endParaRPr lang="en-US" sz="9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Jann </a:t>
            </a:r>
            <a:r>
              <a:rPr lang="en-US" altLang="en-US" sz="800" i="1" dirty="0" err="1"/>
              <a:t>LeCun</a:t>
            </a:r>
            <a:r>
              <a:rPr lang="en-US" altLang="en-US" sz="800" i="1" dirty="0"/>
              <a:t>, http://www.pamitc.org/cvpr15/files/lecun-20150610-cvpr-keynote.pdf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76" y="2673219"/>
            <a:ext cx="6400800" cy="34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and </a:t>
            </a:r>
            <a:r>
              <a:rPr lang="en-US" dirty="0"/>
              <a:t>U</a:t>
            </a:r>
            <a:r>
              <a:rPr lang="en-US" dirty="0" smtClean="0"/>
              <a:t>nsupervised Learning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3733800" cy="814415"/>
          </a:xfrm>
        </p:spPr>
        <p:txBody>
          <a:bodyPr/>
          <a:lstStyle/>
          <a:p>
            <a:r>
              <a:rPr lang="en-US" dirty="0" smtClean="0"/>
              <a:t>Supervised (classify labeled data)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Unsupervised (find patterns in unlabeled data)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41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https://www.slideshare.net/ThomasDaSilvaPaula/an-introduction-to-machine-learning-and-a-little-bit-of-deep-learning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74" y="3713887"/>
            <a:ext cx="4343400" cy="2447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74" y="1238000"/>
            <a:ext cx="4343400" cy="24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5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950932" y="2321710"/>
            <a:ext cx="4992668" cy="232649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success in Supervised Learning </a:t>
            </a:r>
            <a:r>
              <a:rPr lang="en-US" sz="2800" dirty="0" smtClean="0"/>
              <a:t>(2011)</a:t>
            </a:r>
            <a:r>
              <a:rPr lang="en-US" dirty="0" smtClean="0"/>
              <a:t>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257800" cy="814415"/>
          </a:xfrm>
        </p:spPr>
        <p:txBody>
          <a:bodyPr/>
          <a:lstStyle/>
          <a:p>
            <a:r>
              <a:rPr lang="en-US" dirty="0" smtClean="0"/>
              <a:t>YouTube: user-classified data perfect for Supervised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42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Google Brain: Le</a:t>
            </a:r>
            <a:r>
              <a:rPr lang="en-US" altLang="en-US" sz="800" i="1" dirty="0"/>
              <a:t>, QV, Dean, Jeff, Ng, Andrew, et al. 2012. Building high-level features using large scale unsupervised learning. https://arxiv.org/abs/1112.6209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91" y="2478890"/>
            <a:ext cx="2191056" cy="419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00" y="2478890"/>
            <a:ext cx="1190791" cy="409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33143"/>
            <a:ext cx="2457793" cy="2915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89" y="2927843"/>
            <a:ext cx="4600285" cy="14154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0" y="2555090"/>
            <a:ext cx="1390844" cy="28579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 bwMode="auto">
          <a:xfrm>
            <a:off x="4160194" y="2963468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752600" y="3228227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158825" y="3849702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553069" y="3849702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83" y="4800600"/>
            <a:ext cx="7281417" cy="11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3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learning: human threshold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43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Mary Meeker, Internet Trends, </a:t>
            </a:r>
            <a:r>
              <a:rPr lang="en-US" altLang="en-US" sz="800" i="1" dirty="0" smtClean="0"/>
              <a:t>2017, http</a:t>
            </a:r>
            <a:r>
              <a:rPr lang="en-US" altLang="en-US" sz="800" i="1" dirty="0"/>
              <a:t>://www.kpcb.com/internet-trends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4450761" y="2048877"/>
            <a:ext cx="3966237" cy="382880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010400" cy="2819399"/>
          </a:xfrm>
        </p:spPr>
        <p:txBody>
          <a:bodyPr/>
          <a:lstStyle/>
          <a:p>
            <a:r>
              <a:rPr lang="en-US" dirty="0" smtClean="0"/>
              <a:t>All apps voice-activated and conversational?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53" y="1981200"/>
            <a:ext cx="6477815" cy="41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main kinds </a:t>
            </a:r>
            <a:r>
              <a:rPr lang="en-US" dirty="0"/>
              <a:t>of Deep Learning </a:t>
            </a:r>
            <a:r>
              <a:rPr lang="en-US" dirty="0" smtClean="0"/>
              <a:t>neural nets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44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Yann </a:t>
            </a:r>
            <a:r>
              <a:rPr lang="en-US" altLang="en-US" sz="800" i="1" dirty="0" err="1"/>
              <a:t>LeCun</a:t>
            </a:r>
            <a:r>
              <a:rPr lang="en-US" altLang="en-US" sz="800" i="1" dirty="0"/>
              <a:t>, </a:t>
            </a:r>
            <a:r>
              <a:rPr lang="en-US" altLang="en-US" sz="800" i="1" dirty="0" smtClean="0"/>
              <a:t>CVPR </a:t>
            </a:r>
            <a:r>
              <a:rPr lang="en-US" altLang="en-US" sz="800" i="1" dirty="0"/>
              <a:t>2015 </a:t>
            </a:r>
            <a:r>
              <a:rPr lang="en-US" altLang="en-US" sz="800" i="1" dirty="0" smtClean="0"/>
              <a:t>keynote (</a:t>
            </a:r>
            <a:r>
              <a:rPr lang="en-US" altLang="en-US" sz="800" i="1" dirty="0"/>
              <a:t>Computer Vision </a:t>
            </a:r>
            <a:r>
              <a:rPr lang="en-US" altLang="en-US" sz="800" i="1" dirty="0" smtClean="0"/>
              <a:t>), </a:t>
            </a:r>
            <a:r>
              <a:rPr lang="en-US" altLang="en-US" sz="800" i="1" dirty="0"/>
              <a:t>"What's wrong with Deep Learning" </a:t>
            </a:r>
            <a:r>
              <a:rPr lang="en-US" altLang="en-US" sz="800" i="1" dirty="0" smtClean="0"/>
              <a:t> </a:t>
            </a:r>
            <a:r>
              <a:rPr lang="en-US" sz="800" dirty="0" smtClean="0"/>
              <a:t> http</a:t>
            </a:r>
            <a:r>
              <a:rPr lang="en-US" sz="800" dirty="0"/>
              <a:t>://t.co/nPFlPZzMEJ</a:t>
            </a:r>
            <a:endParaRPr lang="en-US" altLang="en-US" sz="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078" y="1447800"/>
            <a:ext cx="1444522" cy="164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33" y="3733801"/>
            <a:ext cx="1740255" cy="2362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28" y="1447800"/>
            <a:ext cx="2194561" cy="164592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419600" cy="4724399"/>
          </a:xfrm>
        </p:spPr>
        <p:txBody>
          <a:bodyPr/>
          <a:lstStyle/>
          <a:p>
            <a:r>
              <a:rPr lang="en-US" dirty="0" smtClean="0"/>
              <a:t>Convolutional Neural Nets </a:t>
            </a:r>
          </a:p>
          <a:p>
            <a:pPr lvl="1"/>
            <a:r>
              <a:rPr lang="en-US" dirty="0" smtClean="0"/>
              <a:t>Image recognition</a:t>
            </a:r>
          </a:p>
          <a:p>
            <a:pPr lvl="1"/>
            <a:r>
              <a:rPr lang="en-US" dirty="0" smtClean="0"/>
              <a:t>Convolve: roll up to higher levels of abstraction in feature sets</a:t>
            </a:r>
            <a:endParaRPr lang="en-US" dirty="0"/>
          </a:p>
          <a:p>
            <a:r>
              <a:rPr lang="en-US" dirty="0" smtClean="0"/>
              <a:t>Recurrent </a:t>
            </a:r>
            <a:r>
              <a:rPr lang="en-US" dirty="0"/>
              <a:t>Neural </a:t>
            </a:r>
            <a:r>
              <a:rPr lang="en-US" dirty="0" smtClean="0"/>
              <a:t>Nets</a:t>
            </a:r>
            <a:endParaRPr lang="en-US" sz="2000" dirty="0"/>
          </a:p>
          <a:p>
            <a:pPr lvl="1"/>
            <a:r>
              <a:rPr lang="en-US" dirty="0"/>
              <a:t>Speech, text, audio </a:t>
            </a:r>
            <a:r>
              <a:rPr lang="en-US" dirty="0" smtClean="0"/>
              <a:t>recognition</a:t>
            </a:r>
          </a:p>
          <a:p>
            <a:pPr lvl="1"/>
            <a:r>
              <a:rPr lang="en-US" dirty="0" smtClean="0"/>
              <a:t>Recur: iterate over sequential inputs with a memory function</a:t>
            </a:r>
          </a:p>
          <a:p>
            <a:pPr lvl="1"/>
            <a:r>
              <a:rPr lang="en-US" dirty="0"/>
              <a:t>LSTM (Long Short-Term </a:t>
            </a:r>
            <a:r>
              <a:rPr lang="en-US" dirty="0" smtClean="0"/>
              <a:t>Memory) remembers sequences and avoids gradient vanishing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0" y="4705156"/>
            <a:ext cx="2400635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Key Technical Principles of 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45</a:t>
            </a:fld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5985896" y="3657600"/>
            <a:ext cx="21103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Reduce combinatoric dimensionality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2028" y="3657600"/>
            <a:ext cx="255670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Core computational unit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(input-processing-output)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Levers: weights and bias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0404" y="3652897"/>
            <a:ext cx="21103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Squash values into Sigmoidal S-curve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-Binary values (Y/N, 0/1)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-Probability values (0 to 1)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 err="1" smtClean="0">
                <a:solidFill>
                  <a:schemeClr val="bg1"/>
                </a:solidFill>
              </a:rPr>
              <a:t>Tanh</a:t>
            </a:r>
            <a:r>
              <a:rPr lang="en-US" dirty="0" smtClean="0">
                <a:solidFill>
                  <a:schemeClr val="bg1"/>
                </a:solidFill>
              </a:rPr>
              <a:t> values 9(-1) to 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5896" y="1495300"/>
            <a:ext cx="21103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Loss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72028" y="1495300"/>
            <a:ext cx="25567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Perceptron Structure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0404" y="1495300"/>
            <a:ext cx="21103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Sigmoid Function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2003235"/>
            <a:ext cx="2377440" cy="159185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461662" y="2003235"/>
            <a:ext cx="2377440" cy="1591851"/>
            <a:chOff x="3324125" y="2003235"/>
            <a:chExt cx="2377440" cy="1591851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324125" y="2003235"/>
              <a:ext cx="2377440" cy="159185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820" y="2003235"/>
              <a:ext cx="1531093" cy="159185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37" y="2003235"/>
            <a:ext cx="2224663" cy="15910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81454" y="4806575"/>
            <a:ext cx="25378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“Dumb” system learns by adjusting parameters and checking against outcome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85896" y="4806575"/>
            <a:ext cx="21103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Loss function optimizes efficiency of solution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30404" y="4806575"/>
            <a:ext cx="225105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Non-linear formulation as a logistic regression problem means greater mathematical manipulation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5948" y="4033667"/>
            <a:ext cx="8570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9900"/>
                </a:solidFill>
              </a:rPr>
              <a:t>What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5948" y="5147846"/>
            <a:ext cx="8570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9900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36256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neural net actually learn?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9801"/>
            <a:ext cx="3352800" cy="3276600"/>
          </a:xfrm>
        </p:spPr>
        <p:txBody>
          <a:bodyPr/>
          <a:lstStyle/>
          <a:p>
            <a:r>
              <a:rPr lang="en-US" dirty="0" smtClean="0"/>
              <a:t>System varies the weights and biases to see if a better outcome is obtained</a:t>
            </a:r>
          </a:p>
          <a:p>
            <a:r>
              <a:rPr lang="en-US" dirty="0" smtClean="0"/>
              <a:t>Repeat until the net correctly classifies the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46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http://neuralnetworksanddeeplearning.com/chap2.html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5" y="2571630"/>
            <a:ext cx="2705478" cy="857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652652"/>
            <a:ext cx="4339479" cy="2378034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57199" y="1371601"/>
            <a:ext cx="768032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Structural system based on cascading layers of neurons with variable parameters: weight and bias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82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680325" cy="3657599"/>
          </a:xfrm>
        </p:spPr>
        <p:txBody>
          <a:bodyPr/>
          <a:lstStyle/>
          <a:p>
            <a:r>
              <a:rPr lang="en-US" dirty="0" smtClean="0"/>
              <a:t>Problem: Inefficient to test the combinatorial explosion of all possible parameter variations</a:t>
            </a:r>
          </a:p>
          <a:p>
            <a:endParaRPr lang="en-US" dirty="0" smtClean="0"/>
          </a:p>
          <a:p>
            <a:r>
              <a:rPr lang="en-US" dirty="0" smtClean="0"/>
              <a:t>Solution: Backpropagation (1986 Nature paper)</a:t>
            </a:r>
          </a:p>
          <a:p>
            <a:r>
              <a:rPr lang="en-US" dirty="0" smtClean="0"/>
              <a:t>Backpropagation of errors and gradient descent are an optimization </a:t>
            </a:r>
            <a:r>
              <a:rPr lang="en-US" dirty="0"/>
              <a:t>method </a:t>
            </a:r>
            <a:r>
              <a:rPr lang="en-US" dirty="0" smtClean="0"/>
              <a:t>used to </a:t>
            </a:r>
            <a:r>
              <a:rPr lang="en-US" dirty="0"/>
              <a:t>calculate the error contribution of each neuron after a batch of data </a:t>
            </a:r>
            <a:r>
              <a:rPr lang="en-US" dirty="0" smtClean="0"/>
              <a:t>is processed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47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http://neuralnetworksanddeeplearning.com/chap2.html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722760"/>
            <a:ext cx="3108960" cy="545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268947"/>
            <a:ext cx="3108960" cy="459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3" y="4509594"/>
            <a:ext cx="4928617" cy="15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7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 smtClean="0"/>
              <a:t>Blockchain Technology</a:t>
            </a:r>
          </a:p>
          <a:p>
            <a:r>
              <a:rPr lang="en-US" dirty="0" smtClean="0"/>
              <a:t>Deep Learning Algorithms</a:t>
            </a:r>
          </a:p>
          <a:p>
            <a:r>
              <a:rPr lang="en-US" dirty="0" smtClean="0"/>
              <a:t>Future of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48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15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50433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990600" y="1981201"/>
            <a:ext cx="7239000" cy="33527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Considering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blockchain and deep learning together suggests the emergence of a new class of global network computing system. These systems are self-operating computation graphs that make probabilistic guesses about reality states of the world.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3000" dirty="0" smtClean="0"/>
              <a:t>Future of AI Smart Network thesis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4804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49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</a:t>
            </a:r>
            <a:r>
              <a:rPr lang="en-US" altLang="en-US" sz="800" i="1" dirty="0"/>
              <a:t>: https://</a:t>
            </a:r>
            <a:r>
              <a:rPr lang="en-US" altLang="en-US" sz="800" i="1" dirty="0" smtClean="0"/>
              <a:t>www.slideshare.net/lablogga/deep-learning-explained</a:t>
            </a:r>
            <a:endParaRPr lang="en-US" altLang="en-US" sz="800" i="1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/>
          </p:nvPr>
        </p:nvSpPr>
        <p:spPr>
          <a:xfrm>
            <a:off x="490774" y="1447802"/>
            <a:ext cx="4995626" cy="1828798"/>
          </a:xfrm>
          <a:noFill/>
        </p:spPr>
        <p:txBody>
          <a:bodyPr/>
          <a:lstStyle/>
          <a:p>
            <a:r>
              <a:rPr lang="en-US" dirty="0" smtClean="0"/>
              <a:t>Blockchain &amp; Deep Learning</a:t>
            </a:r>
          </a:p>
          <a:p>
            <a:pPr lvl="1"/>
            <a:r>
              <a:rPr lang="en-US" dirty="0" smtClean="0"/>
              <a:t>Next-gen </a:t>
            </a:r>
            <a:r>
              <a:rPr lang="en-US" dirty="0"/>
              <a:t>global computing network technology </a:t>
            </a:r>
            <a:endParaRPr lang="en-US" dirty="0" smtClean="0"/>
          </a:p>
          <a:p>
            <a:pPr lvl="1"/>
            <a:r>
              <a:rPr lang="en-US" dirty="0" smtClean="0"/>
              <a:t>Computation graphs</a:t>
            </a:r>
          </a:p>
          <a:p>
            <a:pPr lvl="1"/>
            <a:r>
              <a:rPr lang="en-US" dirty="0" smtClean="0"/>
              <a:t>Self-operating state engines</a:t>
            </a:r>
          </a:p>
          <a:p>
            <a:pPr lvl="1"/>
            <a:r>
              <a:rPr lang="en-US" dirty="0"/>
              <a:t>Make probabilistic guesses about reality states of the world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4564730"/>
            <a:ext cx="1828801" cy="1150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6" y="4562856"/>
            <a:ext cx="3481211" cy="11521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00" y="2021962"/>
            <a:ext cx="1931400" cy="18680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01" y="3848998"/>
            <a:ext cx="1929256" cy="18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6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AI: Smart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Expanded from  </a:t>
            </a:r>
            <a:r>
              <a:rPr lang="en-US" sz="800" i="1" dirty="0"/>
              <a:t>Mark </a:t>
            </a:r>
            <a:r>
              <a:rPr lang="en-US" sz="800" i="1" dirty="0" err="1"/>
              <a:t>Sigal</a:t>
            </a:r>
            <a:r>
              <a:rPr lang="en-US" sz="800" i="1" dirty="0"/>
              <a:t>, http://radar.oreilly.com/2011/10/post-pc-revolution.html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778151" y="1657290"/>
            <a:ext cx="556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Fundamental </a:t>
            </a:r>
            <a:r>
              <a:rPr lang="en-US" sz="2000" u="sng" dirty="0">
                <a:solidFill>
                  <a:schemeClr val="bg1"/>
                </a:solidFill>
              </a:rPr>
              <a:t>E</a:t>
            </a:r>
            <a:r>
              <a:rPr lang="en-US" sz="2000" u="sng" dirty="0" smtClean="0">
                <a:solidFill>
                  <a:schemeClr val="bg1"/>
                </a:solidFill>
              </a:rPr>
              <a:t>ras </a:t>
            </a:r>
            <a:r>
              <a:rPr lang="en-US" sz="2000" u="sng" dirty="0">
                <a:solidFill>
                  <a:schemeClr val="bg1"/>
                </a:solidFill>
              </a:rPr>
              <a:t>of </a:t>
            </a:r>
            <a:r>
              <a:rPr lang="en-US" sz="2000" u="sng" dirty="0" smtClean="0">
                <a:solidFill>
                  <a:schemeClr val="bg1"/>
                </a:solidFill>
              </a:rPr>
              <a:t>Network Computing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8" y="2209800"/>
            <a:ext cx="7392987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4724401"/>
            <a:ext cx="8001000" cy="1447799"/>
          </a:xfrm>
        </p:spPr>
        <p:txBody>
          <a:bodyPr/>
          <a:lstStyle/>
          <a:p>
            <a:r>
              <a:rPr lang="en-US" dirty="0"/>
              <a:t>Future of AI: intelligence “baked in” to smart networks</a:t>
            </a:r>
          </a:p>
          <a:p>
            <a:pPr lvl="1"/>
            <a:r>
              <a:rPr lang="en-US" dirty="0"/>
              <a:t>Blockchains to confirm authenticity and transfer value</a:t>
            </a:r>
          </a:p>
          <a:p>
            <a:pPr lvl="1"/>
            <a:r>
              <a:rPr lang="en-US" dirty="0"/>
              <a:t>Deep Learning algorithms for predictive identification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67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Deep Learning Chains: cross-functionality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8077200" cy="3352800"/>
          </a:xfrm>
        </p:spPr>
        <p:txBody>
          <a:bodyPr/>
          <a:lstStyle/>
          <a:p>
            <a:r>
              <a:rPr lang="en-US" dirty="0" smtClean="0"/>
              <a:t>Deep Learning Applications for Blockchain</a:t>
            </a:r>
          </a:p>
          <a:p>
            <a:pPr lvl="1"/>
            <a:r>
              <a:rPr lang="en-US" dirty="0" smtClean="0"/>
              <a:t>TensorFlow for Fee Estimation</a:t>
            </a:r>
          </a:p>
          <a:p>
            <a:pPr lvl="1"/>
            <a:r>
              <a:rPr lang="en-US" dirty="0" smtClean="0"/>
              <a:t>Predictive pattern recognition for security</a:t>
            </a:r>
          </a:p>
          <a:p>
            <a:pPr lvl="2"/>
            <a:r>
              <a:rPr lang="en-US" dirty="0" smtClean="0"/>
              <a:t>Fraud, privacy, money-laundering</a:t>
            </a:r>
          </a:p>
          <a:p>
            <a:pPr lvl="1"/>
            <a:r>
              <a:rPr lang="en-US" dirty="0" smtClean="0"/>
              <a:t>Deep Learning techniques (backpropagations of errors, gradient descent, loss curves) to optimize financial graphs </a:t>
            </a:r>
          </a:p>
          <a:p>
            <a:pPr lvl="1"/>
            <a:r>
              <a:rPr lang="en-US" dirty="0" smtClean="0"/>
              <a:t>Formulate debt-credit-payment problems as sigmoidal optimizations to solve with machine learning </a:t>
            </a:r>
          </a:p>
          <a:p>
            <a:r>
              <a:rPr lang="en-US" dirty="0" smtClean="0"/>
              <a:t>Blockchain Applications for Deep Learning</a:t>
            </a:r>
          </a:p>
          <a:p>
            <a:pPr lvl="1"/>
            <a:r>
              <a:rPr lang="en-US" dirty="0" smtClean="0"/>
              <a:t>Secure automation, registry, logging, tracking + remuneration functionality for deep learning systems as they go online </a:t>
            </a:r>
          </a:p>
          <a:p>
            <a:pPr lvl="1"/>
            <a:r>
              <a:rPr lang="en-US" dirty="0" smtClean="0"/>
              <a:t>BaaS for network operations (LSTM is like a payment channel)</a:t>
            </a:r>
          </a:p>
          <a:p>
            <a:pPr marL="742950" lvl="2" indent="-342900"/>
            <a:r>
              <a:rPr lang="en-US" dirty="0" smtClean="0"/>
              <a:t>Blockchain </a:t>
            </a:r>
            <a:r>
              <a:rPr lang="en-US" dirty="0"/>
              <a:t>P2P nodes provide deep learning network services: security (facial recognition), identification, </a:t>
            </a:r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51</a:t>
            </a:fld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48" y="433256"/>
            <a:ext cx="1171739" cy="1876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65" y="457200"/>
            <a:ext cx="133369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Chains: App #1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8077200" cy="3352800"/>
          </a:xfrm>
        </p:spPr>
        <p:txBody>
          <a:bodyPr/>
          <a:lstStyle/>
          <a:p>
            <a:r>
              <a:rPr lang="en-US" dirty="0" smtClean="0"/>
              <a:t>Autonomous </a:t>
            </a:r>
            <a:r>
              <a:rPr lang="en-US" dirty="0"/>
              <a:t>Driving </a:t>
            </a:r>
            <a:r>
              <a:rPr lang="en-US" dirty="0" smtClean="0"/>
              <a:t>&amp; Drone </a:t>
            </a:r>
            <a:r>
              <a:rPr lang="en-US" dirty="0"/>
              <a:t>Delivery, </a:t>
            </a:r>
            <a:r>
              <a:rPr lang="en-US" dirty="0" smtClean="0"/>
              <a:t>Social Robotics</a:t>
            </a:r>
          </a:p>
          <a:p>
            <a:pPr lvl="1"/>
            <a:r>
              <a:rPr lang="en-US" dirty="0" smtClean="0"/>
              <a:t>Deep Learning (CNNs): </a:t>
            </a:r>
            <a:r>
              <a:rPr lang="en-US" dirty="0"/>
              <a:t>identify what things are </a:t>
            </a:r>
          </a:p>
          <a:p>
            <a:pPr lvl="1"/>
            <a:r>
              <a:rPr lang="en-US" dirty="0" smtClean="0"/>
              <a:t>Blockchain</a:t>
            </a:r>
            <a:r>
              <a:rPr lang="en-US" dirty="0"/>
              <a:t>: secure automation technology </a:t>
            </a:r>
            <a:endParaRPr lang="en-US" dirty="0" smtClean="0"/>
          </a:p>
          <a:p>
            <a:pPr lvl="2"/>
            <a:r>
              <a:rPr lang="en-US" dirty="0"/>
              <a:t>Track arbitrarily-many </a:t>
            </a:r>
            <a:r>
              <a:rPr lang="en-US" dirty="0" smtClean="0"/>
              <a:t>units, audit, upgrade</a:t>
            </a:r>
            <a:endParaRPr lang="en-US" dirty="0"/>
          </a:p>
          <a:p>
            <a:pPr lvl="2"/>
            <a:r>
              <a:rPr lang="en-US" dirty="0"/>
              <a:t>Legal </a:t>
            </a:r>
            <a:r>
              <a:rPr lang="en-US" dirty="0" smtClean="0"/>
              <a:t>liability, accountability, remuneration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52</a:t>
            </a:fld>
            <a:endParaRPr lang="en-US" sz="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495800"/>
            <a:ext cx="2083225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19" y="4495800"/>
            <a:ext cx="2000529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27" y="4495800"/>
            <a:ext cx="248559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2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Chains: App #2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53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https://www.illumina.com/science/technology/next-generation-sequencing.html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705600" cy="1066799"/>
          </a:xfrm>
        </p:spPr>
        <p:txBody>
          <a:bodyPr/>
          <a:lstStyle/>
          <a:p>
            <a:r>
              <a:rPr lang="en-US" dirty="0" smtClean="0"/>
              <a:t>Big Health Data</a:t>
            </a:r>
          </a:p>
          <a:p>
            <a:pPr lvl="1"/>
            <a:r>
              <a:rPr lang="en-US" dirty="0" smtClean="0"/>
              <a:t>Large-scale secure predictive analysis of big health data to understand disease prevention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4600"/>
            <a:ext cx="6705600" cy="3502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985" y="533400"/>
            <a:ext cx="1346015" cy="1676400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7696200" y="3200400"/>
            <a:ext cx="1066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Population </a:t>
            </a:r>
          </a:p>
          <a:p>
            <a:pPr algn="ctr" eaLnBrk="1" hangingPunct="1"/>
            <a:r>
              <a:rPr lang="en-US" altLang="en-US" sz="1400" kern="0" dirty="0" smtClean="0"/>
              <a:t>7.5 </a:t>
            </a:r>
            <a:r>
              <a:rPr lang="en-US" altLang="en-US" sz="1400" kern="0" dirty="0" err="1" smtClean="0"/>
              <a:t>bn</a:t>
            </a:r>
            <a:r>
              <a:rPr lang="en-US" altLang="en-US" sz="1400" kern="0" dirty="0" smtClean="0"/>
              <a:t> people worldwide</a:t>
            </a:r>
          </a:p>
        </p:txBody>
      </p:sp>
    </p:spTree>
    <p:extLst>
      <p:ext uri="{BB962C8B-B14F-4D97-AF65-F5344CB8AC3E}">
        <p14:creationId xmlns:p14="http://schemas.microsoft.com/office/powerpoint/2010/main" val="210939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Chains: App #3</a:t>
            </a:r>
            <a:endParaRPr lang="en-US" sz="2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2"/>
            <a:ext cx="6096000" cy="4495799"/>
          </a:xfrm>
        </p:spPr>
        <p:txBody>
          <a:bodyPr/>
          <a:lstStyle/>
          <a:p>
            <a:r>
              <a:rPr lang="en-US" dirty="0" smtClean="0"/>
              <a:t>Leapfrog technology for human potential</a:t>
            </a:r>
          </a:p>
          <a:p>
            <a:r>
              <a:rPr lang="en-US" dirty="0" smtClean="0"/>
              <a:t>Financial Inclusion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bn</a:t>
            </a:r>
            <a:r>
              <a:rPr lang="en-US" dirty="0" smtClean="0"/>
              <a:t> under-banked, 1.1 </a:t>
            </a:r>
            <a:r>
              <a:rPr lang="en-US" dirty="0" err="1" smtClean="0"/>
              <a:t>bn</a:t>
            </a:r>
            <a:r>
              <a:rPr lang="en-US" dirty="0" smtClean="0"/>
              <a:t> without ID</a:t>
            </a:r>
          </a:p>
          <a:p>
            <a:pPr lvl="1"/>
            <a:r>
              <a:rPr lang="en-US" dirty="0" smtClean="0"/>
              <a:t>70% lack access to land registries</a:t>
            </a:r>
          </a:p>
          <a:p>
            <a:r>
              <a:rPr lang="en-US" dirty="0" smtClean="0"/>
              <a:t>Health Inclusion</a:t>
            </a:r>
          </a:p>
          <a:p>
            <a:pPr lvl="1"/>
            <a:r>
              <a:rPr lang="en-US" dirty="0"/>
              <a:t>400 </a:t>
            </a:r>
            <a:r>
              <a:rPr lang="en-US" dirty="0" err="1" smtClean="0"/>
              <a:t>mn</a:t>
            </a:r>
            <a:r>
              <a:rPr lang="en-US" dirty="0" smtClean="0"/>
              <a:t> no access </a:t>
            </a:r>
            <a:r>
              <a:rPr lang="en-US" dirty="0"/>
              <a:t>to </a:t>
            </a:r>
            <a:r>
              <a:rPr lang="en-US" dirty="0" smtClean="0"/>
              <a:t>health </a:t>
            </a:r>
            <a:r>
              <a:rPr lang="en-US" dirty="0"/>
              <a:t>services</a:t>
            </a:r>
            <a:endParaRPr lang="en-US" dirty="0" smtClean="0"/>
          </a:p>
          <a:p>
            <a:r>
              <a:rPr lang="en-US" dirty="0" smtClean="0"/>
              <a:t>Does not make sense to build out brick-and-mortar bank branches and medical clinics to every last mile in a world of digital services </a:t>
            </a:r>
          </a:p>
          <a:p>
            <a:pPr lvl="2"/>
            <a:r>
              <a:rPr lang="en-US" dirty="0" smtClean="0"/>
              <a:t>eWallet banking and deep learning medical diagnostic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54</a:t>
            </a:fld>
            <a:endParaRPr lang="en-US" sz="9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 err="1"/>
              <a:t>Pricewaterhouse</a:t>
            </a:r>
            <a:r>
              <a:rPr lang="en-US" altLang="en-US" sz="800" i="1" dirty="0"/>
              <a:t> Coopers. 2016. The un(der)banked is </a:t>
            </a:r>
            <a:r>
              <a:rPr lang="en-US" altLang="en-US" sz="800" i="1" dirty="0" err="1"/>
              <a:t>FinTech's</a:t>
            </a:r>
            <a:r>
              <a:rPr lang="en-US" altLang="en-US" sz="800" i="1" dirty="0"/>
              <a:t> largest opportunity. </a:t>
            </a:r>
            <a:r>
              <a:rPr lang="en-US" altLang="en-US" sz="800" i="1" dirty="0" err="1"/>
              <a:t>DeNovo</a:t>
            </a:r>
            <a:r>
              <a:rPr lang="en-US" altLang="en-US" sz="800" i="1" dirty="0"/>
              <a:t> Q2 2016 FinTech </a:t>
            </a:r>
            <a:r>
              <a:rPr lang="en-US" altLang="en-US" sz="800" i="1" dirty="0" err="1"/>
              <a:t>ReCap</a:t>
            </a:r>
            <a:r>
              <a:rPr lang="en-US" altLang="en-US" sz="800" i="1" dirty="0"/>
              <a:t> and Funding </a:t>
            </a:r>
            <a:r>
              <a:rPr lang="en-US" altLang="en-US" sz="800" i="1" dirty="0" err="1"/>
              <a:t>ReView</a:t>
            </a:r>
            <a:r>
              <a:rPr lang="en-US" altLang="en-US" sz="800" i="1" dirty="0" smtClean="0"/>
              <a:t>., </a:t>
            </a:r>
            <a:r>
              <a:rPr lang="en-US" altLang="en-US" sz="800" i="1" dirty="0" err="1" smtClean="0"/>
              <a:t>Heider</a:t>
            </a:r>
            <a:r>
              <a:rPr lang="en-US" altLang="en-US" sz="800" i="1" dirty="0"/>
              <a:t>, Caroline, and Connelly, April. 2016. Why Land Administration Matters for Development. World Bank. </a:t>
            </a:r>
            <a:r>
              <a:rPr lang="en-US" altLang="en-US" sz="800" i="1" dirty="0" smtClean="0"/>
              <a:t>http</a:t>
            </a:r>
            <a:r>
              <a:rPr lang="en-US" altLang="en-US" sz="800" i="1" dirty="0"/>
              <a:t>://www.who.int/mediacentre/news/releases/2015/uhc-report/en/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596" y="722226"/>
            <a:ext cx="1777393" cy="1182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80" y="2144565"/>
            <a:ext cx="1011615" cy="1360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133600"/>
            <a:ext cx="882647" cy="13579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79226" y="5864423"/>
            <a:ext cx="2013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Digital health wallet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6" y="3581400"/>
            <a:ext cx="1474924" cy="22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1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Chains: App </a:t>
            </a:r>
            <a:r>
              <a:rPr lang="en-US" dirty="0" smtClean="0"/>
              <a:t>#</a:t>
            </a:r>
            <a:r>
              <a:rPr lang="en-US" dirty="0"/>
              <a:t>4</a:t>
            </a:r>
            <a:endParaRPr lang="en-US" altLang="en-US" dirty="0" smtClean="0"/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800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</a:pPr>
            <a:fld id="{0DD47928-9C2B-406D-8563-D32AA90B7CD7}" type="slidenum">
              <a:rPr lang="en-US" altLang="en-US" sz="900" smtClean="0">
                <a:solidFill>
                  <a:schemeClr val="bg1"/>
                </a:solidFill>
              </a:rPr>
              <a:pPr eaLnBrk="1" hangingPunct="1">
                <a:spcBef>
                  <a:spcPct val="0"/>
                </a:spcBef>
              </a:pPr>
              <a:t>55</a:t>
            </a:fld>
            <a:endParaRPr lang="en-US" altLang="en-US" sz="900" smtClean="0">
              <a:solidFill>
                <a:schemeClr val="bg1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029200" cy="4754563"/>
          </a:xfrm>
        </p:spPr>
        <p:txBody>
          <a:bodyPr/>
          <a:lstStyle/>
          <a:p>
            <a:pPr lvl="0"/>
            <a:r>
              <a:rPr lang="en-US" dirty="0" smtClean="0"/>
              <a:t>Enact Friendly AI</a:t>
            </a:r>
          </a:p>
          <a:p>
            <a:pPr lvl="1"/>
            <a:r>
              <a:rPr lang="en-US" dirty="0" smtClean="0"/>
              <a:t>Digital </a:t>
            </a:r>
            <a:r>
              <a:rPr lang="en-US" dirty="0"/>
              <a:t>intelligences running on consensus-managed </a:t>
            </a:r>
            <a:r>
              <a:rPr lang="en-US" dirty="0" smtClean="0"/>
              <a:t>smart networks (not in isolation)</a:t>
            </a:r>
          </a:p>
          <a:p>
            <a:pPr lvl="1"/>
            <a:r>
              <a:rPr lang="en-US" dirty="0" smtClean="0"/>
              <a:t>Good reputational standing required to conduct </a:t>
            </a:r>
            <a:r>
              <a:rPr lang="en-US" dirty="0"/>
              <a:t>operations </a:t>
            </a:r>
            <a:endParaRPr lang="en-US" dirty="0" smtClean="0"/>
          </a:p>
          <a:p>
            <a:pPr lvl="2"/>
            <a:r>
              <a:rPr lang="en-US" dirty="0" smtClean="0"/>
              <a:t>Transactions to access resources (like fund-raising), provide services, enter into contracts, retire</a:t>
            </a:r>
          </a:p>
          <a:p>
            <a:pPr lvl="1"/>
            <a:r>
              <a:rPr lang="en-US" dirty="0" smtClean="0"/>
              <a:t>Smart network consensus only validates and records bonafide transactions from ‘good’ agents</a:t>
            </a:r>
          </a:p>
          <a:p>
            <a:pPr lvl="0"/>
            <a:endParaRPr lang="en-US" dirty="0"/>
          </a:p>
          <a:p>
            <a:pPr eaLnBrk="1" hangingPunct="1"/>
            <a:endParaRPr lang="en-US" altLang="en-US" dirty="0" smtClean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965962" y="6324600"/>
            <a:ext cx="64928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800" i="1" dirty="0" smtClean="0"/>
              <a:t>Sources: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cointelegraph.com/news/113368/blockchain-ai-5-top-reasons-the-blockchain-will-deliver-friendly-ai</a:t>
            </a:r>
            <a:r>
              <a:rPr lang="en-US" altLang="en-US" sz="800" i="1" dirty="0"/>
              <a:t>, http://ieet.org/index.php/IEET/more/swan20141117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371600"/>
            <a:ext cx="2604182" cy="23622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49" y="3974802"/>
            <a:ext cx="1398836" cy="206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31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800600" cy="4754563"/>
          </a:xfrm>
        </p:spPr>
        <p:txBody>
          <a:bodyPr/>
          <a:lstStyle/>
          <a:p>
            <a:r>
              <a:rPr lang="en-US" dirty="0"/>
              <a:t>Deep-thinkers Registry</a:t>
            </a:r>
            <a:endParaRPr lang="en-US" dirty="0" smtClean="0"/>
          </a:p>
          <a:p>
            <a:pPr lvl="1"/>
            <a:r>
              <a:rPr lang="en-US" dirty="0" smtClean="0"/>
              <a:t>Register deep learners with blockchains and monitor with deep learning algorithms</a:t>
            </a:r>
          </a:p>
          <a:p>
            <a:pPr lvl="2"/>
            <a:r>
              <a:rPr lang="en-US" dirty="0" smtClean="0"/>
              <a:t>Secure tracking </a:t>
            </a:r>
          </a:p>
          <a:p>
            <a:pPr lvl="2"/>
            <a:r>
              <a:rPr lang="en-US" dirty="0" smtClean="0"/>
              <a:t>Remuneration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Autonomous </a:t>
            </a:r>
            <a:r>
              <a:rPr lang="en-US" dirty="0"/>
              <a:t>lab robots</a:t>
            </a:r>
          </a:p>
          <a:p>
            <a:pPr lvl="3"/>
            <a:r>
              <a:rPr lang="en-US" dirty="0"/>
              <a:t>On-chain IP discovery tracking </a:t>
            </a:r>
            <a:endParaRPr lang="en-US" dirty="0" smtClean="0"/>
          </a:p>
          <a:p>
            <a:pPr lvl="2"/>
            <a:r>
              <a:rPr lang="en-US" dirty="0" smtClean="0"/>
              <a:t>Roving agriculture bots</a:t>
            </a:r>
          </a:p>
          <a:p>
            <a:pPr lvl="2"/>
            <a:r>
              <a:rPr lang="en-US" dirty="0" smtClean="0"/>
              <a:t>Manufacturing bots</a:t>
            </a:r>
          </a:p>
          <a:p>
            <a:pPr lvl="2"/>
            <a:r>
              <a:rPr lang="en-US" dirty="0" smtClean="0"/>
              <a:t>Intelligent gaming	</a:t>
            </a:r>
          </a:p>
          <a:p>
            <a:pPr lvl="2"/>
            <a:r>
              <a:rPr lang="en-US" dirty="0" smtClean="0"/>
              <a:t>Go-playing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56</a:t>
            </a:fld>
            <a:endParaRPr lang="en-US" sz="900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965962" y="6324600"/>
            <a:ext cx="57556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800" i="1" dirty="0"/>
              <a:t>Source: Swan, M. </a:t>
            </a:r>
            <a:r>
              <a:rPr lang="en-US" altLang="en-US" sz="800" i="1" dirty="0" smtClean="0"/>
              <a:t>Future of AI </a:t>
            </a:r>
            <a:r>
              <a:rPr lang="en-US" altLang="en-US" sz="800" i="1" dirty="0"/>
              <a:t>Thinking: The Brain as a </a:t>
            </a:r>
            <a:r>
              <a:rPr lang="en-US" altLang="en-US" sz="800" i="1" dirty="0" smtClean="0"/>
              <a:t>DAC. </a:t>
            </a:r>
            <a:r>
              <a:rPr lang="en-US" altLang="en-US" sz="800" i="1" dirty="0"/>
              <a:t>Neural Turing Machines: https://</a:t>
            </a:r>
            <a:r>
              <a:rPr lang="en-US" altLang="en-US" sz="800" i="1" dirty="0" smtClean="0"/>
              <a:t>arxiv.org/abs/1410.5401.</a:t>
            </a:r>
          </a:p>
          <a:p>
            <a:pPr marL="0" lvl="1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800" i="1" dirty="0"/>
              <a:t>IPFS (Benet): https://medium.com/@ConsenSys/an-introduction-to-ipfs-9bba4860abd0#.bgig18cgp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06" y="1295400"/>
            <a:ext cx="2743200" cy="1839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06" y="3200400"/>
            <a:ext cx="2743200" cy="1214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06" y="4495801"/>
            <a:ext cx="2743200" cy="16485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Chains: App </a:t>
            </a:r>
            <a:r>
              <a:rPr lang="en-US" dirty="0" smtClean="0"/>
              <a:t>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105400" cy="4754563"/>
          </a:xfrm>
        </p:spPr>
        <p:txBody>
          <a:bodyPr/>
          <a:lstStyle/>
          <a:p>
            <a:r>
              <a:rPr lang="en-US" dirty="0"/>
              <a:t>Deep learning chains: needed for next-generation challenges </a:t>
            </a:r>
          </a:p>
          <a:p>
            <a:pPr lvl="1"/>
            <a:r>
              <a:rPr lang="en-US" dirty="0"/>
              <a:t>Financial inclusion, big health data, global energy markets, and space</a:t>
            </a:r>
          </a:p>
          <a:p>
            <a:r>
              <a:rPr lang="en-US" dirty="0"/>
              <a:t>Smart networks: a new form of automated global infrastructure</a:t>
            </a:r>
          </a:p>
          <a:p>
            <a:pPr lvl="1"/>
            <a:r>
              <a:rPr lang="en-US" dirty="0"/>
              <a:t>Identify (deep learning)</a:t>
            </a:r>
          </a:p>
          <a:p>
            <a:pPr lvl="1"/>
            <a:r>
              <a:rPr lang="en-US" dirty="0"/>
              <a:t>Validate, confirm, and route transactions (blockchain)</a:t>
            </a:r>
          </a:p>
          <a:p>
            <a:r>
              <a:rPr lang="en-US" dirty="0" smtClean="0"/>
              <a:t>Future of AI is smart networks</a:t>
            </a:r>
          </a:p>
          <a:p>
            <a:pPr lvl="1"/>
            <a:r>
              <a:rPr lang="en-US" dirty="0" smtClean="0"/>
              <a:t>Running value</a:t>
            </a:r>
          </a:p>
          <a:p>
            <a:pPr lvl="1"/>
            <a:r>
              <a:rPr lang="en-US" dirty="0" smtClean="0"/>
              <a:t>Running intelligence</a:t>
            </a:r>
          </a:p>
          <a:p>
            <a:r>
              <a:rPr lang="en-US" dirty="0" smtClean="0"/>
              <a:t>Possible answer </a:t>
            </a:r>
            <a:r>
              <a:rPr lang="en-US" dirty="0"/>
              <a:t>to AI </a:t>
            </a:r>
            <a:r>
              <a:rPr lang="en-US" dirty="0" smtClean="0"/>
              <a:t>worries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57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04800"/>
            <a:ext cx="3375459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82838" y="4315838"/>
            <a:ext cx="750461" cy="25050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73" y="3170230"/>
            <a:ext cx="2267167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143000"/>
            <a:ext cx="326293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09" y="533400"/>
            <a:ext cx="6447692" cy="3352800"/>
          </a:xfrm>
          <a:prstGeom prst="rect">
            <a:avLst/>
          </a:prstGeom>
        </p:spPr>
      </p:pic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533400" y="5562600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0800" y="3922693"/>
            <a:ext cx="633281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3. Deep Learning Chains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28" y="5943600"/>
            <a:ext cx="1768972" cy="5577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1" y="6044184"/>
            <a:ext cx="1362879" cy="411480"/>
          </a:xfrm>
          <a:prstGeom prst="rect">
            <a:avLst/>
          </a:prstGeom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890900" y="5308662"/>
            <a:ext cx="401955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600" dirty="0" smtClean="0">
                <a:solidFill>
                  <a:schemeClr val="bg1"/>
                </a:solidFill>
              </a:rPr>
              <a:t>Melanie Swan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Philosophy, Purdue University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melanie@BlockchainStudies.org</a:t>
            </a:r>
          </a:p>
        </p:txBody>
      </p:sp>
    </p:spTree>
    <p:extLst>
      <p:ext uri="{BB962C8B-B14F-4D97-AF65-F5344CB8AC3E}">
        <p14:creationId xmlns:p14="http://schemas.microsoft.com/office/powerpoint/2010/main" val="305373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running on networks?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</a:t>
            </a:fld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4419600" y="3137523"/>
            <a:ext cx="26631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Value (Money)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19600" y="4572000"/>
            <a:ext cx="26631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Intelligence (Brains)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19600" y="1928742"/>
            <a:ext cx="26631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62433" y="3505127"/>
            <a:ext cx="19774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2010s-2020s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62433" y="4939604"/>
            <a:ext cx="19774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2050s(e)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62433" y="2296346"/>
            <a:ext cx="19774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1980s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66" y="4974169"/>
            <a:ext cx="765876" cy="11980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82885" y="4460363"/>
            <a:ext cx="108671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Thought-tokening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409001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09001"/>
            <a:ext cx="914400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09001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40900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19283"/>
            <a:ext cx="3162742" cy="10193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3338"/>
            <a:ext cx="3163824" cy="10300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40872" y="3200400"/>
            <a:ext cx="9887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Value-tokening</a:t>
            </a:r>
          </a:p>
        </p:txBody>
      </p:sp>
    </p:spTree>
    <p:extLst>
      <p:ext uri="{BB962C8B-B14F-4D97-AF65-F5344CB8AC3E}">
        <p14:creationId xmlns:p14="http://schemas.microsoft.com/office/powerpoint/2010/main" val="5478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AI: Smart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Expanded from  </a:t>
            </a:r>
            <a:r>
              <a:rPr lang="en-US" sz="800" i="1" dirty="0"/>
              <a:t>Mark </a:t>
            </a:r>
            <a:r>
              <a:rPr lang="en-US" sz="800" i="1" dirty="0" err="1"/>
              <a:t>Sigal</a:t>
            </a:r>
            <a:r>
              <a:rPr lang="en-US" sz="800" i="1" dirty="0"/>
              <a:t>, http://radar.oreilly.com/2011/10/post-pc-revolution.html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778151" y="1657290"/>
            <a:ext cx="556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Fundamental </a:t>
            </a:r>
            <a:r>
              <a:rPr lang="en-US" sz="2000" u="sng" dirty="0">
                <a:solidFill>
                  <a:schemeClr val="bg1"/>
                </a:solidFill>
              </a:rPr>
              <a:t>E</a:t>
            </a:r>
            <a:r>
              <a:rPr lang="en-US" sz="2000" u="sng" dirty="0" smtClean="0">
                <a:solidFill>
                  <a:schemeClr val="bg1"/>
                </a:solidFill>
              </a:rPr>
              <a:t>ras </a:t>
            </a:r>
            <a:r>
              <a:rPr lang="en-US" sz="2000" u="sng" dirty="0">
                <a:solidFill>
                  <a:schemeClr val="bg1"/>
                </a:solidFill>
              </a:rPr>
              <a:t>of </a:t>
            </a:r>
            <a:r>
              <a:rPr lang="en-US" sz="2000" u="sng" dirty="0" smtClean="0">
                <a:solidFill>
                  <a:schemeClr val="bg1"/>
                </a:solidFill>
              </a:rPr>
              <a:t>Network Computing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8" y="2209800"/>
            <a:ext cx="7392987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95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Artificial Intelligence?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3733800" cy="3581399"/>
          </a:xfrm>
        </p:spPr>
        <p:txBody>
          <a:bodyPr/>
          <a:lstStyle/>
          <a:p>
            <a:r>
              <a:rPr lang="en-US" dirty="0" smtClean="0"/>
              <a:t>Artificial </a:t>
            </a:r>
            <a:r>
              <a:rPr lang="en-US" dirty="0"/>
              <a:t>intelligence (</a:t>
            </a:r>
            <a:r>
              <a:rPr lang="en-US" dirty="0" smtClean="0"/>
              <a:t>AI) is a computer performing </a:t>
            </a:r>
            <a:r>
              <a:rPr lang="en-US" dirty="0"/>
              <a:t>tasks </a:t>
            </a:r>
            <a:r>
              <a:rPr lang="en-US" dirty="0" smtClean="0"/>
              <a:t>typically </a:t>
            </a:r>
            <a:r>
              <a:rPr lang="en-US" dirty="0"/>
              <a:t>associated with intelligent </a:t>
            </a:r>
            <a:r>
              <a:rPr lang="en-US" dirty="0" smtClean="0"/>
              <a:t>beings  </a:t>
            </a:r>
            <a:r>
              <a:rPr lang="en-US" sz="2000" i="1" dirty="0" smtClean="0"/>
              <a:t>           -Encyclopedia Britannica</a:t>
            </a:r>
            <a:endParaRPr lang="en-US" i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</a:t>
            </a:fld>
            <a:endParaRPr lang="en-US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44" y="1524000"/>
            <a:ext cx="3156195" cy="1775360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https://www.britannica.com/technology/artificial-intelligence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5" y="3712637"/>
            <a:ext cx="3154680" cy="17737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96034" y="5486400"/>
            <a:ext cx="31546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Jie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 err="1">
                <a:solidFill>
                  <a:schemeClr val="bg1"/>
                </a:solidFill>
              </a:rPr>
              <a:t>AlphaGo</a:t>
            </a:r>
            <a:r>
              <a:rPr lang="en-US" dirty="0">
                <a:solidFill>
                  <a:schemeClr val="bg1"/>
                </a:solidFill>
              </a:rPr>
              <a:t> AI Go player, Future of Go Summit, </a:t>
            </a:r>
            <a:r>
              <a:rPr lang="en-US" dirty="0" err="1" smtClean="0">
                <a:solidFill>
                  <a:schemeClr val="bg1"/>
                </a:solidFill>
              </a:rPr>
              <a:t>Wuzhen</a:t>
            </a:r>
            <a:r>
              <a:rPr lang="en-US" dirty="0" smtClean="0">
                <a:solidFill>
                  <a:schemeClr val="bg1"/>
                </a:solidFill>
              </a:rPr>
              <a:t> China, </a:t>
            </a:r>
            <a:r>
              <a:rPr lang="en-US" dirty="0">
                <a:solidFill>
                  <a:schemeClr val="bg1"/>
                </a:solidFill>
              </a:rPr>
              <a:t>May 2017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1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“Creeping Frontier”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</a:t>
            </a:fld>
            <a:endParaRPr lang="en-US" sz="9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https://www.britannica.com/technology/artificial-intelligence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680325" cy="990599"/>
          </a:xfrm>
        </p:spPr>
        <p:txBody>
          <a:bodyPr/>
          <a:lstStyle/>
          <a:p>
            <a:r>
              <a:rPr lang="en-US" dirty="0" smtClean="0"/>
              <a:t>Achievements are quickly forgotten</a:t>
            </a:r>
          </a:p>
          <a:p>
            <a:r>
              <a:rPr lang="en-US" dirty="0" smtClean="0"/>
              <a:t>AI = “whatever we can’t do yet”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08" y="1905000"/>
            <a:ext cx="2133764" cy="11799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8" y="4724400"/>
            <a:ext cx="1192640" cy="13251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724400"/>
            <a:ext cx="2234815" cy="1328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69" y="2601550"/>
            <a:ext cx="1132765" cy="1513250"/>
          </a:xfrm>
          <a:prstGeom prst="rect">
            <a:avLst/>
          </a:prstGeom>
        </p:spPr>
      </p:pic>
      <p:sp>
        <p:nvSpPr>
          <p:cNvPr id="17" name="Arc 16"/>
          <p:cNvSpPr/>
          <p:nvPr/>
        </p:nvSpPr>
        <p:spPr bwMode="auto">
          <a:xfrm>
            <a:off x="-2580186" y="2743200"/>
            <a:ext cx="8382000" cy="6019800"/>
          </a:xfrm>
          <a:prstGeom prst="arc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67200" y="5627714"/>
            <a:ext cx="304051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Innovation Frontier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5" y="3125585"/>
            <a:ext cx="2438400" cy="15740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08" y="3113939"/>
            <a:ext cx="2174765" cy="11995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08" y="4364847"/>
            <a:ext cx="2133764" cy="11977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67" y="359734"/>
            <a:ext cx="1848331" cy="14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188916</TotalTime>
  <Words>2828</Words>
  <Application>Microsoft Office PowerPoint</Application>
  <PresentationFormat>On-screen Show (4:3)</PresentationFormat>
  <Paragraphs>521</Paragraphs>
  <Slides>59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Default Design</vt:lpstr>
      <vt:lpstr>Custom Design</vt:lpstr>
      <vt:lpstr>PowerPoint Presentation</vt:lpstr>
      <vt:lpstr>Discussion Questions </vt:lpstr>
      <vt:lpstr>Melanie Swan, Technology Theorist</vt:lpstr>
      <vt:lpstr>Agenda</vt:lpstr>
      <vt:lpstr>Future of AI Smart Network thesis</vt:lpstr>
      <vt:lpstr>What are we running on networks?</vt:lpstr>
      <vt:lpstr>Future of AI: Smart Networks</vt:lpstr>
      <vt:lpstr>What is Artificial Intelligence?</vt:lpstr>
      <vt:lpstr>“Creeping Frontier” of Technology</vt:lpstr>
      <vt:lpstr>What is the AI problem? </vt:lpstr>
      <vt:lpstr>Global Existential Risk</vt:lpstr>
      <vt:lpstr>Standard AI Ethics Modules? </vt:lpstr>
      <vt:lpstr>Is our human future doomed?</vt:lpstr>
      <vt:lpstr>Technological Unemployment</vt:lpstr>
      <vt:lpstr>Future of “Work”?</vt:lpstr>
      <vt:lpstr>What is important for our Future?</vt:lpstr>
      <vt:lpstr>Privacy Pendulum: Swinging back to more privacy</vt:lpstr>
      <vt:lpstr>Our AI Future: high-impact emerging tech</vt:lpstr>
      <vt:lpstr>Top disruptors: Deep Learning &amp; Blockchain</vt:lpstr>
      <vt:lpstr>Job Growth Skills in Demand</vt:lpstr>
      <vt:lpstr>Future of AI: Smart Networks</vt:lpstr>
      <vt:lpstr>Species of Networks</vt:lpstr>
      <vt:lpstr>Agenda</vt:lpstr>
      <vt:lpstr>Blockchain</vt:lpstr>
      <vt:lpstr>What is Blockchain/Distributed Ledger Tech?</vt:lpstr>
      <vt:lpstr>What is Blockchain/Distributed Ledger Tech?</vt:lpstr>
      <vt:lpstr>How does Bitcoin work?  Use eWallet app to submit transaction</vt:lpstr>
      <vt:lpstr>P2P network confirms &amp; records transaction</vt:lpstr>
      <vt:lpstr>How robust is the Bitcoin p2p network?</vt:lpstr>
      <vt:lpstr>What is Bitcoin mining?</vt:lpstr>
      <vt:lpstr>Distributed Networks</vt:lpstr>
      <vt:lpstr>P2P Network Nodes provide services </vt:lpstr>
      <vt:lpstr>Public and Private Distributed Ledgers </vt:lpstr>
      <vt:lpstr>Blockchain Applications Areas</vt:lpstr>
      <vt:lpstr>Agenda</vt:lpstr>
      <vt:lpstr>Big Data…is not Smart Data</vt:lpstr>
      <vt:lpstr>Big Data requires Deep Learning</vt:lpstr>
      <vt:lpstr>Broader Computer Science Context</vt:lpstr>
      <vt:lpstr>What is Deep Learning?</vt:lpstr>
      <vt:lpstr>Deep Learning &amp; AI</vt:lpstr>
      <vt:lpstr>Sample task: is that a Car?</vt:lpstr>
      <vt:lpstr>Supervised and Unsupervised Learning</vt:lpstr>
      <vt:lpstr>Early success in Supervised Learning (2011) </vt:lpstr>
      <vt:lpstr>Machine learning: human threshold</vt:lpstr>
      <vt:lpstr>2 main kinds of Deep Learning neural nets</vt:lpstr>
      <vt:lpstr>3 Key Technical Principles of Deep Learning</vt:lpstr>
      <vt:lpstr>How does the neural net actually learn?</vt:lpstr>
      <vt:lpstr>Backpropagation</vt:lpstr>
      <vt:lpstr>Agenda</vt:lpstr>
      <vt:lpstr>Future of Artificial Intelligence</vt:lpstr>
      <vt:lpstr>Future of AI: Smart Networks</vt:lpstr>
      <vt:lpstr>Deep Learning Chains: cross-functionality</vt:lpstr>
      <vt:lpstr>Deep Learning Chains: App #1</vt:lpstr>
      <vt:lpstr>Deep Learning Chains: App #2</vt:lpstr>
      <vt:lpstr>Deep Learning Chains: App #3</vt:lpstr>
      <vt:lpstr>Deep Learning Chains: App #4</vt:lpstr>
      <vt:lpstr>Deep Learning Chains: App #5</vt:lpstr>
      <vt:lpstr>Conclusion </vt:lpstr>
      <vt:lpstr>PowerPoint Presentation</vt:lpstr>
    </vt:vector>
  </TitlesOfParts>
  <Company>P2P Credit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Markets 2.0</dc:title>
  <dc:creator>melanie swan</dc:creator>
  <cp:lastModifiedBy>lablogga</cp:lastModifiedBy>
  <cp:revision>4421</cp:revision>
  <cp:lastPrinted>2017-11-09T04:05:34Z</cp:lastPrinted>
  <dcterms:created xsi:type="dcterms:W3CDTF">2005-10-31T19:19:48Z</dcterms:created>
  <dcterms:modified xsi:type="dcterms:W3CDTF">2018-01-10T03:15:00Z</dcterms:modified>
</cp:coreProperties>
</file>